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1" r:id="rId2"/>
    <p:sldId id="256" r:id="rId3"/>
    <p:sldId id="275" r:id="rId4"/>
    <p:sldId id="259" r:id="rId5"/>
    <p:sldId id="277" r:id="rId6"/>
    <p:sldId id="276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60" r:id="rId18"/>
    <p:sldId id="270" r:id="rId19"/>
    <p:sldId id="273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6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F24B-B7B7-DE46-A4B1-A230C89DF1FC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0C162-948F-174D-805A-6C0E7B576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7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0C162-948F-174D-805A-6C0E7B576E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1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0C162-948F-174D-805A-6C0E7B576E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1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0C162-948F-174D-805A-6C0E7B576E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1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0C162-948F-174D-805A-6C0E7B576E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1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0C162-948F-174D-805A-6C0E7B576E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1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0C162-948F-174D-805A-6C0E7B576E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1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0C162-948F-174D-805A-6C0E7B576E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18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0C162-948F-174D-805A-6C0E7B576E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1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AA97-AD66-E849-AF03-C5CA998E7A03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FD89-9950-2147-B270-0EC8D395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AA97-AD66-E849-AF03-C5CA998E7A03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FD89-9950-2147-B270-0EC8D395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2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AA97-AD66-E849-AF03-C5CA998E7A03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FD89-9950-2147-B270-0EC8D395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8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AA97-AD66-E849-AF03-C5CA998E7A03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FD89-9950-2147-B270-0EC8D395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1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AA97-AD66-E849-AF03-C5CA998E7A03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FD89-9950-2147-B270-0EC8D395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6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AA97-AD66-E849-AF03-C5CA998E7A03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FD89-9950-2147-B270-0EC8D395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6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AA97-AD66-E849-AF03-C5CA998E7A03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FD89-9950-2147-B270-0EC8D395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8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AA97-AD66-E849-AF03-C5CA998E7A03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FD89-9950-2147-B270-0EC8D395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AA97-AD66-E849-AF03-C5CA998E7A03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FD89-9950-2147-B270-0EC8D395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7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AA97-AD66-E849-AF03-C5CA998E7A03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FD89-9950-2147-B270-0EC8D395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3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AA97-AD66-E849-AF03-C5CA998E7A03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FD89-9950-2147-B270-0EC8D395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AA97-AD66-E849-AF03-C5CA998E7A03}" type="datetimeFigureOut">
              <a:rPr lang="en-US" smtClean="0"/>
              <a:t>13/09/15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3FD89-9950-2147-B270-0EC8D395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7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ctavares.com" TargetMode="External"/><Relationship Id="rId4" Type="http://schemas.openxmlformats.org/officeDocument/2006/relationships/hyperlink" Target="http://josetavares.wix.com/josetavares%23!news-and-events/c1pz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tav@ua.p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64111"/>
            <a:ext cx="8860494" cy="1542057"/>
          </a:xfrm>
        </p:spPr>
        <p:txBody>
          <a:bodyPr>
            <a:noAutofit/>
          </a:bodyPr>
          <a:lstStyle/>
          <a:p>
            <a:r>
              <a:rPr lang="en-US" sz="6000" dirty="0" err="1" smtClean="0"/>
              <a:t>Educativa</a:t>
            </a:r>
            <a:r>
              <a:rPr lang="en-US" sz="6000" dirty="0" smtClean="0"/>
              <a:t> – </a:t>
            </a:r>
            <a:r>
              <a:rPr lang="en-US" sz="6000" dirty="0" err="1"/>
              <a:t>C</a:t>
            </a:r>
            <a:r>
              <a:rPr lang="en-US" sz="6000" dirty="0" err="1" smtClean="0"/>
              <a:t>onexa</a:t>
            </a:r>
            <a:r>
              <a:rPr lang="en-US" sz="6000" dirty="0" smtClean="0"/>
              <a:t> </a:t>
            </a:r>
            <a:r>
              <a:rPr lang="en-US" sz="6000" dirty="0" err="1"/>
              <a:t>E</a:t>
            </a:r>
            <a:r>
              <a:rPr lang="en-US" sz="6000" dirty="0" err="1" smtClean="0"/>
              <a:t>ventos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368" y="3251244"/>
            <a:ext cx="7877675" cy="1752600"/>
          </a:xfrm>
        </p:spPr>
        <p:txBody>
          <a:bodyPr>
            <a:normAutofit/>
          </a:bodyPr>
          <a:lstStyle/>
          <a:p>
            <a:r>
              <a:rPr lang="en-US" sz="4000" b="1" i="1" dirty="0" err="1" smtClean="0"/>
              <a:t>Encontro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internacional</a:t>
            </a:r>
            <a:r>
              <a:rPr lang="en-US" sz="4000" b="1" i="1" dirty="0" smtClean="0"/>
              <a:t> de </a:t>
            </a:r>
            <a:r>
              <a:rPr lang="en-US" sz="4000" b="1" i="1" dirty="0" err="1" smtClean="0"/>
              <a:t>educação</a:t>
            </a:r>
            <a:endParaRPr lang="en-US" sz="4000" b="1" i="1" dirty="0" smtClean="0"/>
          </a:p>
          <a:p>
            <a:r>
              <a:rPr lang="en-US" dirty="0" smtClean="0"/>
              <a:t>BH – MG 25 – 27/09/2015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3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32"/>
            <a:ext cx="8229600" cy="1143000"/>
          </a:xfrm>
        </p:spPr>
        <p:txBody>
          <a:bodyPr/>
          <a:lstStyle/>
          <a:p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nediadora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40" y="1920011"/>
            <a:ext cx="4839797" cy="4384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8441" y="1133879"/>
            <a:ext cx="3198311" cy="6186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1" i="1" dirty="0" err="1" smtClean="0"/>
              <a:t>Conhecimento</a:t>
            </a:r>
            <a:endParaRPr lang="en-US" sz="2400" b="1" i="1" dirty="0" smtClean="0"/>
          </a:p>
          <a:p>
            <a:pPr marL="457200" indent="-457200">
              <a:buFont typeface="Arial"/>
              <a:buChar char="•"/>
            </a:pPr>
            <a:endParaRPr lang="en-US" sz="2400" b="1" i="1" dirty="0"/>
          </a:p>
          <a:p>
            <a:pPr marL="457200" indent="-457200">
              <a:buFont typeface="Arial"/>
              <a:buChar char="•"/>
            </a:pPr>
            <a:r>
              <a:rPr lang="en-US" sz="2400" b="1" i="1" dirty="0" err="1" smtClean="0"/>
              <a:t>Afetos</a:t>
            </a:r>
            <a:endParaRPr lang="en-US" sz="2400" b="1" i="1" dirty="0" smtClean="0"/>
          </a:p>
          <a:p>
            <a:pPr marL="457200" indent="-457200">
              <a:buFont typeface="Arial"/>
              <a:buChar char="•"/>
            </a:pPr>
            <a:endParaRPr lang="en-US" sz="2400" b="1" i="1" dirty="0"/>
          </a:p>
          <a:p>
            <a:pPr marL="457200" indent="-457200">
              <a:buFont typeface="Arial"/>
              <a:buChar char="•"/>
            </a:pPr>
            <a:r>
              <a:rPr lang="en-US" sz="2400" b="1" i="1" dirty="0" err="1" smtClean="0"/>
              <a:t>Abertura</a:t>
            </a:r>
            <a:r>
              <a:rPr lang="en-US" sz="2400" b="1" i="1" dirty="0" smtClean="0"/>
              <a:t> de </a:t>
            </a:r>
            <a:r>
              <a:rPr lang="en-US" sz="2400" b="1" i="1" dirty="0" err="1" smtClean="0"/>
              <a:t>espírito</a:t>
            </a:r>
            <a:endParaRPr lang="en-US" sz="2400" b="1" i="1" dirty="0" smtClean="0"/>
          </a:p>
          <a:p>
            <a:pPr marL="457200" indent="-457200">
              <a:buFont typeface="Arial"/>
              <a:buChar char="•"/>
            </a:pPr>
            <a:endParaRPr lang="en-US" sz="2400" b="1" i="1" dirty="0"/>
          </a:p>
          <a:p>
            <a:pPr marL="457200" indent="-457200">
              <a:buFont typeface="Arial"/>
              <a:buChar char="•"/>
            </a:pPr>
            <a:r>
              <a:rPr lang="en-US" sz="2400" b="1" i="1" dirty="0" err="1" smtClean="0"/>
              <a:t>Confiança</a:t>
            </a:r>
            <a:endParaRPr lang="en-US" sz="2400" b="1" i="1" dirty="0" smtClean="0"/>
          </a:p>
          <a:p>
            <a:pPr marL="457200" indent="-457200">
              <a:buFont typeface="Arial"/>
              <a:buChar char="•"/>
            </a:pPr>
            <a:endParaRPr lang="en-US" sz="2400" b="1" i="1" dirty="0"/>
          </a:p>
          <a:p>
            <a:pPr marL="457200" indent="-457200">
              <a:buFont typeface="Arial"/>
              <a:buChar char="•"/>
            </a:pPr>
            <a:r>
              <a:rPr lang="en-US" sz="2400" b="1" i="1" dirty="0" err="1" smtClean="0"/>
              <a:t>Liderança</a:t>
            </a:r>
            <a:endParaRPr lang="en-US" sz="2400" b="1" i="1" dirty="0" smtClean="0"/>
          </a:p>
          <a:p>
            <a:pPr marL="457200" indent="-457200">
              <a:buFont typeface="Arial"/>
              <a:buChar char="•"/>
            </a:pPr>
            <a:endParaRPr lang="en-US" sz="2400" b="1" i="1" dirty="0"/>
          </a:p>
          <a:p>
            <a:pPr marL="457200" indent="-457200">
              <a:buFont typeface="Arial"/>
              <a:buChar char="•"/>
            </a:pPr>
            <a:r>
              <a:rPr lang="en-US" sz="2400" b="1" i="1" dirty="0" err="1" smtClean="0"/>
              <a:t>Liberdade</a:t>
            </a:r>
            <a:endParaRPr lang="en-US" sz="2400" b="1" i="1" dirty="0" smtClean="0"/>
          </a:p>
          <a:p>
            <a:pPr marL="457200" indent="-457200">
              <a:buFont typeface="Arial"/>
              <a:buChar char="•"/>
            </a:pPr>
            <a:endParaRPr lang="en-US" sz="2400" b="1" i="1" dirty="0"/>
          </a:p>
          <a:p>
            <a:pPr marL="457200" indent="-457200">
              <a:buFont typeface="Arial"/>
              <a:buChar char="•"/>
            </a:pPr>
            <a:r>
              <a:rPr lang="en-US" sz="2400" b="1" i="1" dirty="0" err="1" smtClean="0"/>
              <a:t>Autonomia</a:t>
            </a:r>
            <a:endParaRPr lang="en-US" sz="2400" b="1" i="1" dirty="0" smtClean="0"/>
          </a:p>
          <a:p>
            <a:pPr marL="457200" indent="-457200">
              <a:buFont typeface="Arial"/>
              <a:buChar char="•"/>
            </a:pPr>
            <a:endParaRPr lang="en-US" sz="2400" b="1" i="1" dirty="0"/>
          </a:p>
          <a:p>
            <a:pPr marL="457200" indent="-457200">
              <a:buFont typeface="Arial"/>
              <a:buChar char="•"/>
            </a:pPr>
            <a:r>
              <a:rPr lang="en-US" sz="2400" b="1" i="1" dirty="0" err="1" smtClean="0"/>
              <a:t>Diálogo</a:t>
            </a:r>
            <a:endParaRPr lang="en-US" sz="2400" b="1" i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2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04"/>
            <a:ext cx="8229600" cy="1143000"/>
          </a:xfrm>
        </p:spPr>
        <p:txBody>
          <a:bodyPr/>
          <a:lstStyle/>
          <a:p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reguladora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" y="1753713"/>
            <a:ext cx="4898976" cy="4535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9886" y="1768839"/>
            <a:ext cx="3052138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Homeostasia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Espontaneidade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Firmeza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Flexibilidade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Resiliência</a:t>
            </a:r>
            <a:endParaRPr lang="en-US" sz="2800" b="1" i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2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40"/>
            <a:ext cx="8229600" cy="1143000"/>
          </a:xfrm>
        </p:spPr>
        <p:txBody>
          <a:bodyPr/>
          <a:lstStyle/>
          <a:p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supervisora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9" y="1572294"/>
            <a:ext cx="4294165" cy="4354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2399" y="1860488"/>
            <a:ext cx="452690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Visão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esclarecida</a:t>
            </a:r>
            <a:r>
              <a:rPr lang="en-US" sz="2800" b="1" i="1" dirty="0" smtClean="0"/>
              <a:t> e global</a:t>
            </a:r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Motivação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Liderança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Coordenação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Gestão</a:t>
            </a:r>
            <a:endParaRPr lang="en-US" sz="2800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2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50"/>
            <a:ext cx="8229600" cy="1143000"/>
          </a:xfrm>
        </p:spPr>
        <p:txBody>
          <a:bodyPr/>
          <a:lstStyle/>
          <a:p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motivadora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9" y="1872954"/>
            <a:ext cx="4227855" cy="4310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5247" y="1451363"/>
            <a:ext cx="2426866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 </a:t>
            </a:r>
            <a:r>
              <a:rPr lang="en-US" sz="4000" b="1" dirty="0" err="1" smtClean="0"/>
              <a:t>sucesso</a:t>
            </a:r>
            <a:r>
              <a:rPr lang="en-US" sz="4000" b="1" dirty="0" smtClean="0"/>
              <a:t>:</a:t>
            </a:r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Pessoal</a:t>
            </a:r>
            <a:r>
              <a:rPr lang="en-US" sz="2800" b="1" i="1" dirty="0" smtClean="0"/>
              <a:t>. </a:t>
            </a:r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Profissional</a:t>
            </a:r>
            <a:endParaRPr lang="en-US" sz="2800" b="1" i="1" dirty="0"/>
          </a:p>
          <a:p>
            <a:pPr marL="457200" indent="-457200">
              <a:buFont typeface="Arial"/>
              <a:buChar char="•"/>
            </a:pP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r>
              <a:rPr lang="en-US" sz="2800" b="1" i="1" dirty="0" smtClean="0"/>
              <a:t>Social</a:t>
            </a:r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smtClean="0"/>
              <a:t>Cultural</a:t>
            </a:r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humano</a:t>
            </a:r>
            <a:endParaRPr lang="en-US" sz="2800" b="1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2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840"/>
            <a:ext cx="8229600" cy="1143000"/>
          </a:xfrm>
        </p:spPr>
        <p:txBody>
          <a:bodyPr/>
          <a:lstStyle/>
          <a:p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transformadora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29" y="1753713"/>
            <a:ext cx="3970811" cy="4611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4539" y="1375788"/>
            <a:ext cx="361639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Iniciativa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Entusiasmo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Coragem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Persistência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Gestão</a:t>
            </a:r>
            <a:r>
              <a:rPr lang="en-US" sz="2800" b="1" i="1" dirty="0" smtClean="0"/>
              <a:t> da </a:t>
            </a:r>
            <a:r>
              <a:rPr lang="en-US" sz="2800" b="1" i="1" dirty="0" err="1" smtClean="0"/>
              <a:t>inovação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Transposição</a:t>
            </a:r>
            <a:endParaRPr lang="en-US" sz="2800" b="1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2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958"/>
            <a:ext cx="8229600" cy="1143000"/>
          </a:xfrm>
        </p:spPr>
        <p:txBody>
          <a:bodyPr/>
          <a:lstStyle/>
          <a:p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avaliadora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0" y="1829304"/>
            <a:ext cx="5095542" cy="4907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1337" y="1421120"/>
            <a:ext cx="3198311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i="1" dirty="0" smtClean="0"/>
              <a:t>O </a:t>
            </a:r>
            <a:r>
              <a:rPr lang="en-US" sz="2800" b="1" i="1" dirty="0" err="1" smtClean="0"/>
              <a:t>quê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aprendeu</a:t>
            </a:r>
            <a:r>
              <a:rPr lang="en-US" sz="2800" b="1" i="1" dirty="0" smtClean="0"/>
              <a:t>?</a:t>
            </a:r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smtClean="0"/>
              <a:t>Com </a:t>
            </a:r>
            <a:r>
              <a:rPr lang="en-US" sz="2800" b="1" i="1" dirty="0" err="1" smtClean="0"/>
              <a:t>quem</a:t>
            </a:r>
            <a:r>
              <a:rPr lang="en-US" sz="2800" b="1" i="1" dirty="0" smtClean="0"/>
              <a:t>?</a:t>
            </a:r>
          </a:p>
          <a:p>
            <a:pPr marL="285750" indent="-285750">
              <a:buFontTx/>
              <a:buChar char="•"/>
            </a:pP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r>
              <a:rPr lang="en-US" sz="2800" b="1" i="1" dirty="0" smtClean="0"/>
              <a:t>Como?</a:t>
            </a:r>
          </a:p>
          <a:p>
            <a:pPr marL="285750" indent="-285750">
              <a:buFontTx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Porquê</a:t>
            </a:r>
            <a:r>
              <a:rPr lang="en-US" sz="2800" b="1" i="1" dirty="0" smtClean="0"/>
              <a:t> ?</a:t>
            </a:r>
          </a:p>
          <a:p>
            <a:pPr marL="285750" indent="-285750">
              <a:buFontTx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smtClean="0"/>
              <a:t>Para </a:t>
            </a:r>
            <a:r>
              <a:rPr lang="en-US" sz="2800" b="1" i="1" dirty="0" err="1" smtClean="0"/>
              <a:t>quê</a:t>
            </a:r>
            <a:r>
              <a:rPr lang="en-US" sz="2800" b="1" i="1" dirty="0" smtClean="0"/>
              <a:t>?</a:t>
            </a:r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pPr marL="285750" indent="-285750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2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604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Realidades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407" y="2183713"/>
            <a:ext cx="2948773" cy="6869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/>
          </a:p>
          <a:p>
            <a:pPr lvl="0" algn="ctr"/>
            <a:r>
              <a:rPr lang="en-US" sz="2800" dirty="0" err="1" smtClean="0"/>
              <a:t>Formação</a:t>
            </a:r>
            <a:r>
              <a:rPr lang="en-US" sz="2800" dirty="0" smtClean="0"/>
              <a:t> in</a:t>
            </a:r>
            <a:r>
              <a:rPr lang="pt-PT" sz="2800" b="1" dirty="0" err="1" smtClean="0"/>
              <a:t>icial</a:t>
            </a:r>
            <a:endParaRPr lang="pt-BR" sz="2800" dirty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PT" dirty="0" smtClean="0"/>
              <a:t> </a:t>
            </a:r>
            <a:endParaRPr lang="pt-BR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085" y="5127143"/>
            <a:ext cx="2933095" cy="6869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 smtClean="0"/>
          </a:p>
          <a:p>
            <a:pPr lvl="0" algn="ctr"/>
            <a:r>
              <a:rPr lang="en-US" sz="2400" dirty="0" err="1" smtClean="0"/>
              <a:t>Formação</a:t>
            </a:r>
            <a:r>
              <a:rPr lang="en-US" sz="2400" dirty="0" smtClean="0"/>
              <a:t> </a:t>
            </a:r>
            <a:r>
              <a:rPr lang="en-US" sz="2400" dirty="0" err="1" smtClean="0"/>
              <a:t>continuada</a:t>
            </a:r>
            <a:endParaRPr lang="pt-BR" sz="2400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60991" y="3575583"/>
            <a:ext cx="1745316" cy="846715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Realidades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72090" y="256757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Mediadora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72090" y="1502701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Formadora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72090" y="310622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Reguladora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56969" y="3646340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Supervisora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56970" y="4195528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Motivadora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56970" y="4764311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Inovadora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41850" y="5318019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Transformadora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26729" y="5876404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Avaliadora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73290" y="2039663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Articuladora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3" idx="2"/>
            <a:endCxn id="5" idx="0"/>
          </p:cNvCxnSpPr>
          <p:nvPr/>
        </p:nvCxnSpPr>
        <p:spPr>
          <a:xfrm>
            <a:off x="1564794" y="2870634"/>
            <a:ext cx="7839" cy="2256509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79960" y="1502701"/>
            <a:ext cx="2465414" cy="2012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81160" y="2289461"/>
            <a:ext cx="2025725" cy="1157491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6364840" y="2772017"/>
            <a:ext cx="1391873" cy="743094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</p:cNvCxnSpPr>
          <p:nvPr/>
        </p:nvCxnSpPr>
        <p:spPr>
          <a:xfrm>
            <a:off x="6364840" y="3310667"/>
            <a:ext cx="881031" cy="4414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6" idx="1"/>
          </p:cNvCxnSpPr>
          <p:nvPr/>
        </p:nvCxnSpPr>
        <p:spPr>
          <a:xfrm>
            <a:off x="6349719" y="3850784"/>
            <a:ext cx="911272" cy="1481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3"/>
          </p:cNvCxnSpPr>
          <p:nvPr/>
        </p:nvCxnSpPr>
        <p:spPr>
          <a:xfrm flipV="1">
            <a:off x="6349720" y="4195528"/>
            <a:ext cx="911271" cy="20444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81160" y="4422298"/>
            <a:ext cx="1299951" cy="704845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81160" y="4422298"/>
            <a:ext cx="2025725" cy="1304609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349720" y="4422298"/>
            <a:ext cx="2495654" cy="1862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039180" y="1799068"/>
            <a:ext cx="787549" cy="4903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054300" y="2274343"/>
            <a:ext cx="787549" cy="2377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7" idx="1"/>
          </p:cNvCxnSpPr>
          <p:nvPr/>
        </p:nvCxnSpPr>
        <p:spPr>
          <a:xfrm>
            <a:off x="3039180" y="2772017"/>
            <a:ext cx="83291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9" idx="1"/>
          </p:cNvCxnSpPr>
          <p:nvPr/>
        </p:nvCxnSpPr>
        <p:spPr>
          <a:xfrm>
            <a:off x="3039180" y="2870634"/>
            <a:ext cx="832910" cy="440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827496" y="2870634"/>
            <a:ext cx="999233" cy="8815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1" idx="1"/>
          </p:cNvCxnSpPr>
          <p:nvPr/>
        </p:nvCxnSpPr>
        <p:spPr>
          <a:xfrm>
            <a:off x="2525090" y="2870634"/>
            <a:ext cx="1331880" cy="15293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2" idx="1"/>
          </p:cNvCxnSpPr>
          <p:nvPr/>
        </p:nvCxnSpPr>
        <p:spPr>
          <a:xfrm>
            <a:off x="2286000" y="2870634"/>
            <a:ext cx="1570970" cy="20981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3" idx="1"/>
          </p:cNvCxnSpPr>
          <p:nvPr/>
        </p:nvCxnSpPr>
        <p:spPr>
          <a:xfrm>
            <a:off x="2026120" y="2870634"/>
            <a:ext cx="1815730" cy="26518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4" idx="1"/>
          </p:cNvCxnSpPr>
          <p:nvPr/>
        </p:nvCxnSpPr>
        <p:spPr>
          <a:xfrm>
            <a:off x="1874917" y="2870634"/>
            <a:ext cx="1951812" cy="32102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286000" y="1911589"/>
            <a:ext cx="1540729" cy="32155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5" idx="1"/>
          </p:cNvCxnSpPr>
          <p:nvPr/>
        </p:nvCxnSpPr>
        <p:spPr>
          <a:xfrm flipV="1">
            <a:off x="2525090" y="2244107"/>
            <a:ext cx="1348200" cy="28830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827496" y="2870634"/>
            <a:ext cx="1045794" cy="22565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039180" y="3446952"/>
            <a:ext cx="834110" cy="17262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054300" y="3998941"/>
            <a:ext cx="772429" cy="13190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054300" y="4574180"/>
            <a:ext cx="787549" cy="8661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069420" y="4975963"/>
            <a:ext cx="725773" cy="5997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069420" y="5575727"/>
            <a:ext cx="757309" cy="1511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827496" y="5814064"/>
            <a:ext cx="999233" cy="4712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6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6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Perspetivas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407" y="2183713"/>
            <a:ext cx="2948773" cy="6869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/>
          </a:p>
          <a:p>
            <a:pPr lvl="0" algn="ctr"/>
            <a:r>
              <a:rPr lang="en-US" sz="2800" dirty="0" err="1" smtClean="0"/>
              <a:t>Formação</a:t>
            </a:r>
            <a:r>
              <a:rPr lang="en-US" sz="2800" dirty="0" smtClean="0"/>
              <a:t> in</a:t>
            </a:r>
            <a:r>
              <a:rPr lang="pt-PT" sz="2800" b="1" dirty="0" err="1" smtClean="0"/>
              <a:t>icial</a:t>
            </a:r>
            <a:endParaRPr lang="pt-BR" sz="2800" dirty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PT" dirty="0" smtClean="0"/>
              <a:t> </a:t>
            </a:r>
            <a:endParaRPr lang="pt-BR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085" y="5127143"/>
            <a:ext cx="2933095" cy="6869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 smtClean="0"/>
          </a:p>
          <a:p>
            <a:pPr lvl="0" algn="ctr"/>
            <a:r>
              <a:rPr lang="en-US" sz="2400" dirty="0" err="1" smtClean="0"/>
              <a:t>Formação</a:t>
            </a:r>
            <a:r>
              <a:rPr lang="en-US" sz="2400" dirty="0" smtClean="0"/>
              <a:t> </a:t>
            </a:r>
            <a:r>
              <a:rPr lang="en-US" sz="2400" dirty="0" err="1" smtClean="0"/>
              <a:t>continuada</a:t>
            </a:r>
            <a:endParaRPr lang="pt-BR" sz="2400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60991" y="3575583"/>
            <a:ext cx="1745316" cy="846715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Perspetivas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72090" y="256757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Mediadora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72090" y="1502701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Formadora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72090" y="310622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Reguladora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56969" y="3646340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Supervisora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56970" y="4195528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Motivadora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56970" y="4764311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Inovadora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41850" y="5318019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Transformadora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26729" y="5876404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Avaliadora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73290" y="2039663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Articuladora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3" idx="2"/>
            <a:endCxn id="5" idx="0"/>
          </p:cNvCxnSpPr>
          <p:nvPr/>
        </p:nvCxnSpPr>
        <p:spPr>
          <a:xfrm>
            <a:off x="1564794" y="2870634"/>
            <a:ext cx="7839" cy="2256509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79960" y="1502701"/>
            <a:ext cx="2465414" cy="2012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81160" y="2289461"/>
            <a:ext cx="2025725" cy="1157491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6364840" y="2772017"/>
            <a:ext cx="1391873" cy="743094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</p:cNvCxnSpPr>
          <p:nvPr/>
        </p:nvCxnSpPr>
        <p:spPr>
          <a:xfrm>
            <a:off x="6364840" y="3310667"/>
            <a:ext cx="881031" cy="4414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6" idx="1"/>
          </p:cNvCxnSpPr>
          <p:nvPr/>
        </p:nvCxnSpPr>
        <p:spPr>
          <a:xfrm>
            <a:off x="6349719" y="3850784"/>
            <a:ext cx="911272" cy="148157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3"/>
          </p:cNvCxnSpPr>
          <p:nvPr/>
        </p:nvCxnSpPr>
        <p:spPr>
          <a:xfrm flipV="1">
            <a:off x="6349720" y="4195528"/>
            <a:ext cx="911271" cy="204444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81160" y="4422298"/>
            <a:ext cx="1299951" cy="704845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81160" y="4422298"/>
            <a:ext cx="2025725" cy="1304609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349720" y="4422298"/>
            <a:ext cx="2495654" cy="1862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039180" y="1799068"/>
            <a:ext cx="787549" cy="4903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054300" y="2274343"/>
            <a:ext cx="787549" cy="2377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7" idx="1"/>
          </p:cNvCxnSpPr>
          <p:nvPr/>
        </p:nvCxnSpPr>
        <p:spPr>
          <a:xfrm>
            <a:off x="3039180" y="2772017"/>
            <a:ext cx="83291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9" idx="1"/>
          </p:cNvCxnSpPr>
          <p:nvPr/>
        </p:nvCxnSpPr>
        <p:spPr>
          <a:xfrm>
            <a:off x="3039180" y="2870634"/>
            <a:ext cx="832910" cy="440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827496" y="2870634"/>
            <a:ext cx="999233" cy="8815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1" idx="1"/>
          </p:cNvCxnSpPr>
          <p:nvPr/>
        </p:nvCxnSpPr>
        <p:spPr>
          <a:xfrm>
            <a:off x="2525090" y="2870634"/>
            <a:ext cx="1331880" cy="15293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2" idx="1"/>
          </p:cNvCxnSpPr>
          <p:nvPr/>
        </p:nvCxnSpPr>
        <p:spPr>
          <a:xfrm>
            <a:off x="2286000" y="2870634"/>
            <a:ext cx="1570970" cy="20981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3" idx="1"/>
          </p:cNvCxnSpPr>
          <p:nvPr/>
        </p:nvCxnSpPr>
        <p:spPr>
          <a:xfrm>
            <a:off x="2026120" y="2870634"/>
            <a:ext cx="1815730" cy="26518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4" idx="1"/>
          </p:cNvCxnSpPr>
          <p:nvPr/>
        </p:nvCxnSpPr>
        <p:spPr>
          <a:xfrm>
            <a:off x="1874917" y="2870634"/>
            <a:ext cx="1951812" cy="32102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286000" y="1911589"/>
            <a:ext cx="1540729" cy="32155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5" idx="1"/>
          </p:cNvCxnSpPr>
          <p:nvPr/>
        </p:nvCxnSpPr>
        <p:spPr>
          <a:xfrm flipV="1">
            <a:off x="2525090" y="2244107"/>
            <a:ext cx="1348200" cy="28830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827496" y="2870634"/>
            <a:ext cx="1045794" cy="22565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039180" y="3446952"/>
            <a:ext cx="834110" cy="17262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054300" y="3998941"/>
            <a:ext cx="772429" cy="13190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054300" y="4574180"/>
            <a:ext cx="787549" cy="8661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069420" y="4975963"/>
            <a:ext cx="725773" cy="5997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069420" y="5575727"/>
            <a:ext cx="757309" cy="1511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827496" y="5814064"/>
            <a:ext cx="999233" cy="4712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8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Discussão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20278" y="237356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pPr marL="285750" indent="-285750">
              <a:buFontTx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9520" y="2073452"/>
            <a:ext cx="212368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err="1" smtClean="0"/>
              <a:t>Teoria</a:t>
            </a:r>
            <a:endParaRPr lang="en-US" sz="4000" b="1" i="1" dirty="0" smtClean="0"/>
          </a:p>
          <a:p>
            <a:pPr marL="571500" indent="-571500">
              <a:buFont typeface="Arial"/>
              <a:buChar char="•"/>
            </a:pPr>
            <a:endParaRPr lang="en-US" sz="4000" b="1" i="1" dirty="0"/>
          </a:p>
          <a:p>
            <a:pPr marL="571500" indent="-571500">
              <a:buFont typeface="Arial"/>
              <a:buChar char="•"/>
            </a:pPr>
            <a:r>
              <a:rPr lang="en-US" sz="4000" b="1" i="1" dirty="0" err="1" smtClean="0"/>
              <a:t>Práxis</a:t>
            </a:r>
            <a:endParaRPr lang="en-US" sz="4000" b="1" i="1" dirty="0" smtClean="0"/>
          </a:p>
          <a:p>
            <a:pPr marL="571500" indent="-571500">
              <a:buFont typeface="Arial"/>
              <a:buChar char="•"/>
            </a:pPr>
            <a:endParaRPr lang="en-US" sz="4000" b="1" i="1" dirty="0"/>
          </a:p>
          <a:p>
            <a:pPr marL="571500" indent="-571500">
              <a:buFont typeface="Arial"/>
              <a:buChar char="•"/>
            </a:pPr>
            <a:r>
              <a:rPr lang="en-US" sz="4000" b="1" i="1" dirty="0" err="1" smtClean="0"/>
              <a:t>Poêsis</a:t>
            </a:r>
            <a:endParaRPr lang="en-US" sz="40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2" y="1693238"/>
            <a:ext cx="4460488" cy="488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2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Questões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80357" y="2313088"/>
            <a:ext cx="40636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Coordenador</a:t>
            </a:r>
            <a:r>
              <a:rPr lang="en-US" sz="2800" b="1" i="1" dirty="0"/>
              <a:t> </a:t>
            </a:r>
            <a:r>
              <a:rPr lang="en-US" sz="2800" b="1" i="1" dirty="0" err="1" smtClean="0"/>
              <a:t>Pedagógico</a:t>
            </a:r>
            <a:endParaRPr lang="en-US" sz="2800" b="1" i="1" dirty="0" smtClean="0"/>
          </a:p>
          <a:p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smtClean="0"/>
              <a:t>Um </a:t>
            </a:r>
            <a:r>
              <a:rPr lang="en-US" sz="2800" b="1" i="1" dirty="0" err="1" smtClean="0"/>
              <a:t>superhomem</a:t>
            </a:r>
            <a:r>
              <a:rPr lang="en-US" sz="2800" b="1" i="1" dirty="0" smtClean="0"/>
              <a:t>?</a:t>
            </a:r>
          </a:p>
          <a:p>
            <a:pPr marL="457200" indent="-457200">
              <a:buFont typeface="Arial"/>
              <a:buChar char="•"/>
            </a:pPr>
            <a:r>
              <a:rPr lang="en-US" sz="2800" b="1" i="1" dirty="0" smtClean="0"/>
              <a:t>Um </a:t>
            </a:r>
            <a:r>
              <a:rPr lang="en-US" sz="2800" b="1" i="1" dirty="0" err="1" smtClean="0"/>
              <a:t>generalista</a:t>
            </a:r>
            <a:r>
              <a:rPr lang="en-US" sz="2800" b="1" i="1" dirty="0" smtClean="0"/>
              <a:t>?</a:t>
            </a:r>
          </a:p>
          <a:p>
            <a:pPr marL="457200" indent="-457200">
              <a:buFont typeface="Arial"/>
              <a:buChar char="•"/>
            </a:pPr>
            <a:r>
              <a:rPr lang="en-US" sz="2800" b="1" i="1" dirty="0" smtClean="0"/>
              <a:t>Um </a:t>
            </a:r>
            <a:r>
              <a:rPr lang="en-US" sz="2800" b="1" i="1" dirty="0" err="1" smtClean="0"/>
              <a:t>sábio</a:t>
            </a:r>
            <a:r>
              <a:rPr lang="en-US" sz="2800" b="1" i="1" dirty="0" smtClean="0"/>
              <a:t>?</a:t>
            </a:r>
          </a:p>
          <a:p>
            <a:pPr marL="457200" indent="-457200">
              <a:buFont typeface="Arial"/>
              <a:buChar char="•"/>
            </a:pPr>
            <a:r>
              <a:rPr lang="en-US" sz="2800" b="1" i="1" dirty="0" smtClean="0"/>
              <a:t>Um </a:t>
            </a:r>
            <a:r>
              <a:rPr lang="en-US" sz="2800" b="1" i="1" dirty="0" err="1" smtClean="0"/>
              <a:t>cientista</a:t>
            </a:r>
            <a:r>
              <a:rPr lang="en-US" sz="2800" b="1" i="1" dirty="0" smtClean="0"/>
              <a:t>?</a:t>
            </a:r>
          </a:p>
          <a:p>
            <a:pPr marL="457200" indent="-457200">
              <a:buFont typeface="Arial"/>
              <a:buChar char="•"/>
            </a:pPr>
            <a:r>
              <a:rPr lang="en-US" sz="2800" b="1" i="1" dirty="0" smtClean="0"/>
              <a:t>Uma </a:t>
            </a:r>
            <a:r>
              <a:rPr lang="en-US" sz="2800" b="1" i="1" dirty="0" err="1" smtClean="0"/>
              <a:t>inutilidade</a:t>
            </a:r>
            <a:r>
              <a:rPr lang="en-US" sz="2800" b="1" i="1" dirty="0" smtClean="0"/>
              <a:t>?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pPr marL="285750" indent="-285750">
              <a:buFontTx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5" y="1526940"/>
            <a:ext cx="4520969" cy="482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2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26" y="709333"/>
            <a:ext cx="8542968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coordenação</a:t>
            </a:r>
            <a:r>
              <a:rPr lang="en-US" dirty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formação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e </a:t>
            </a:r>
            <a:r>
              <a:rPr lang="en-US" dirty="0" err="1" smtClean="0"/>
              <a:t>continuada</a:t>
            </a:r>
            <a:r>
              <a:rPr lang="en-US" dirty="0" smtClean="0"/>
              <a:t> dos </a:t>
            </a:r>
            <a:r>
              <a:rPr lang="en-US" dirty="0" err="1" smtClean="0"/>
              <a:t>professores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98810"/>
            <a:ext cx="6158308" cy="1087693"/>
          </a:xfrm>
        </p:spPr>
        <p:txBody>
          <a:bodyPr/>
          <a:lstStyle/>
          <a:p>
            <a:r>
              <a:rPr lang="en-US" dirty="0" err="1" smtClean="0"/>
              <a:t>Realidade</a:t>
            </a:r>
            <a:r>
              <a:rPr lang="en-US" dirty="0" smtClean="0"/>
              <a:t> e </a:t>
            </a:r>
            <a:r>
              <a:rPr lang="en-US" dirty="0" err="1" smtClean="0"/>
              <a:t>perspectivas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5565" y="3991217"/>
            <a:ext cx="706017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José Tavares</a:t>
            </a:r>
          </a:p>
          <a:p>
            <a:pPr algn="ctr"/>
            <a:r>
              <a:rPr lang="en-US" sz="2000" b="1" dirty="0" smtClean="0">
                <a:hlinkClick r:id="rId2"/>
              </a:rPr>
              <a:t>jtav@ua.pt</a:t>
            </a:r>
            <a:endParaRPr lang="en-US" sz="2000" b="1" dirty="0" smtClean="0"/>
          </a:p>
          <a:p>
            <a:pPr algn="ctr"/>
            <a:r>
              <a:rPr lang="en-US" sz="2000" b="1" dirty="0" smtClean="0">
                <a:hlinkClick r:id="rId3"/>
              </a:rPr>
              <a:t>www.jpctavares.com</a:t>
            </a:r>
            <a:endParaRPr lang="en-US" sz="2000" b="1" dirty="0" smtClean="0"/>
          </a:p>
          <a:p>
            <a:pPr algn="ctr"/>
            <a:r>
              <a:rPr lang="en-US" sz="2000" b="1" dirty="0">
                <a:hlinkClick r:id="rId4"/>
              </a:rPr>
              <a:t>http://josetavares.wix.com/josetavares#!news-and-events/</a:t>
            </a:r>
            <a:r>
              <a:rPr lang="en-US" sz="2000" b="1" dirty="0" smtClean="0">
                <a:hlinkClick r:id="rId4"/>
              </a:rPr>
              <a:t>c1pz</a:t>
            </a:r>
            <a:endParaRPr lang="en-US" sz="2000" b="1" dirty="0" smtClean="0"/>
          </a:p>
          <a:p>
            <a:pPr algn="ctr"/>
            <a:r>
              <a:rPr lang="en-US" sz="2400" b="1" dirty="0" err="1" smtClean="0"/>
              <a:t>Universidade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Aveiro</a:t>
            </a:r>
            <a:r>
              <a:rPr lang="en-US" sz="2400" b="1" dirty="0" smtClean="0"/>
              <a:t> - Portugal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3833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793"/>
            <a:ext cx="8229600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Ontem</a:t>
            </a:r>
            <a:r>
              <a:rPr lang="en-US" dirty="0" smtClean="0"/>
              <a:t> e </a:t>
            </a:r>
            <a:r>
              <a:rPr lang="en-US" dirty="0" err="1" smtClean="0"/>
              <a:t>amanhã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discurso</a:t>
            </a:r>
            <a:r>
              <a:rPr lang="en-US" dirty="0" smtClean="0"/>
              <a:t> </a:t>
            </a:r>
            <a:r>
              <a:rPr lang="en-US" dirty="0" err="1" smtClean="0"/>
              <a:t>direto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José Tavares, Isabel </a:t>
            </a:r>
            <a:r>
              <a:rPr lang="en-US" sz="3100" dirty="0" err="1" smtClean="0"/>
              <a:t>Alarcão</a:t>
            </a:r>
            <a:r>
              <a:rPr lang="en-US" sz="3100" dirty="0" smtClean="0"/>
              <a:t>, </a:t>
            </a:r>
            <a:r>
              <a:rPr lang="en-US" sz="3100" dirty="0" err="1" smtClean="0"/>
              <a:t>Iria</a:t>
            </a:r>
            <a:r>
              <a:rPr lang="en-US" sz="3100" dirty="0" smtClean="0"/>
              <a:t> Brzezinski </a:t>
            </a:r>
            <a:endParaRPr lang="en-US" sz="3100" dirty="0"/>
          </a:p>
        </p:txBody>
      </p:sp>
      <p:sp>
        <p:nvSpPr>
          <p:cNvPr id="3" name="Rectangle 2"/>
          <p:cNvSpPr/>
          <p:nvPr/>
        </p:nvSpPr>
        <p:spPr>
          <a:xfrm>
            <a:off x="90407" y="2183713"/>
            <a:ext cx="2948773" cy="6869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/>
          </a:p>
          <a:p>
            <a:pPr lvl="0" algn="ctr"/>
            <a:r>
              <a:rPr lang="en-US" sz="2800" dirty="0" err="1" smtClean="0"/>
              <a:t>Ontem</a:t>
            </a:r>
            <a:endParaRPr lang="pt-BR" sz="2800" dirty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PT" dirty="0" smtClean="0"/>
              <a:t> </a:t>
            </a:r>
            <a:endParaRPr lang="pt-BR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085" y="5127143"/>
            <a:ext cx="2933095" cy="6869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 smtClean="0"/>
          </a:p>
          <a:p>
            <a:pPr lvl="0" algn="ctr"/>
            <a:r>
              <a:rPr lang="en-US" sz="2400" dirty="0" err="1" smtClean="0"/>
              <a:t>Amanhã</a:t>
            </a:r>
            <a:endParaRPr lang="pt-BR" sz="2400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60990" y="3575583"/>
            <a:ext cx="1737867" cy="84671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Discurso</a:t>
            </a:r>
            <a:r>
              <a:rPr lang="en-US" sz="2800" dirty="0" smtClean="0"/>
              <a:t> </a:t>
            </a:r>
            <a:r>
              <a:rPr lang="en-US" sz="2800" dirty="0" err="1" smtClean="0"/>
              <a:t>direto</a:t>
            </a:r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72090" y="256757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Mediação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72090" y="1502701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Inovação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72090" y="310622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Supervisão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56969" y="3646340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Coordenação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56970" y="4195528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Formação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56970" y="4764311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Pesquisa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41850" y="5318019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Política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26729" y="5876404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Sociedade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73290" y="2039663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Organização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3" idx="2"/>
            <a:endCxn id="5" idx="0"/>
          </p:cNvCxnSpPr>
          <p:nvPr/>
        </p:nvCxnSpPr>
        <p:spPr>
          <a:xfrm>
            <a:off x="1564794" y="2870634"/>
            <a:ext cx="7839" cy="2256509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79960" y="1502701"/>
            <a:ext cx="2465414" cy="2012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81160" y="2289461"/>
            <a:ext cx="2025725" cy="11574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6364840" y="2772017"/>
            <a:ext cx="1391873" cy="7430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</p:cNvCxnSpPr>
          <p:nvPr/>
        </p:nvCxnSpPr>
        <p:spPr>
          <a:xfrm>
            <a:off x="6364840" y="3310667"/>
            <a:ext cx="881031" cy="4414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6" idx="1"/>
          </p:cNvCxnSpPr>
          <p:nvPr/>
        </p:nvCxnSpPr>
        <p:spPr>
          <a:xfrm>
            <a:off x="6349719" y="3850784"/>
            <a:ext cx="911271" cy="1481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3"/>
          </p:cNvCxnSpPr>
          <p:nvPr/>
        </p:nvCxnSpPr>
        <p:spPr>
          <a:xfrm flipV="1">
            <a:off x="6349720" y="4195528"/>
            <a:ext cx="911271" cy="2044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81160" y="4422298"/>
            <a:ext cx="1299951" cy="7048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81160" y="4422298"/>
            <a:ext cx="2025725" cy="13046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349720" y="4422298"/>
            <a:ext cx="2495654" cy="1862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039180" y="1799068"/>
            <a:ext cx="787549" cy="490393"/>
          </a:xfrm>
          <a:prstGeom prst="straightConnector1">
            <a:avLst/>
          </a:prstGeom>
          <a:ln w="28575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054300" y="2274343"/>
            <a:ext cx="787549" cy="237713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7" idx="1"/>
          </p:cNvCxnSpPr>
          <p:nvPr/>
        </p:nvCxnSpPr>
        <p:spPr>
          <a:xfrm>
            <a:off x="3039180" y="2772017"/>
            <a:ext cx="832910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9" idx="1"/>
          </p:cNvCxnSpPr>
          <p:nvPr/>
        </p:nvCxnSpPr>
        <p:spPr>
          <a:xfrm>
            <a:off x="3039180" y="2870634"/>
            <a:ext cx="832910" cy="440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827496" y="2870634"/>
            <a:ext cx="999233" cy="881532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1" idx="1"/>
          </p:cNvCxnSpPr>
          <p:nvPr/>
        </p:nvCxnSpPr>
        <p:spPr>
          <a:xfrm>
            <a:off x="2525090" y="2870634"/>
            <a:ext cx="1331880" cy="152933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2" idx="1"/>
          </p:cNvCxnSpPr>
          <p:nvPr/>
        </p:nvCxnSpPr>
        <p:spPr>
          <a:xfrm>
            <a:off x="2286000" y="2870634"/>
            <a:ext cx="1570970" cy="2098121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3" idx="1"/>
          </p:cNvCxnSpPr>
          <p:nvPr/>
        </p:nvCxnSpPr>
        <p:spPr>
          <a:xfrm>
            <a:off x="2026120" y="2870634"/>
            <a:ext cx="1815730" cy="2651829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4" idx="1"/>
          </p:cNvCxnSpPr>
          <p:nvPr/>
        </p:nvCxnSpPr>
        <p:spPr>
          <a:xfrm>
            <a:off x="1874917" y="2870634"/>
            <a:ext cx="1951812" cy="3210214"/>
          </a:xfrm>
          <a:prstGeom prst="straightConnector1">
            <a:avLst/>
          </a:prstGeom>
          <a:ln w="127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286000" y="1911589"/>
            <a:ext cx="1540729" cy="321555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5" idx="1"/>
          </p:cNvCxnSpPr>
          <p:nvPr/>
        </p:nvCxnSpPr>
        <p:spPr>
          <a:xfrm flipV="1">
            <a:off x="2525090" y="2244107"/>
            <a:ext cx="1348200" cy="2883036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827496" y="2870634"/>
            <a:ext cx="1045794" cy="2256509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039180" y="3446952"/>
            <a:ext cx="834110" cy="17262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054300" y="3998941"/>
            <a:ext cx="772429" cy="13190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054300" y="4574180"/>
            <a:ext cx="787549" cy="86618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069420" y="4975963"/>
            <a:ext cx="725773" cy="599764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069420" y="5575727"/>
            <a:ext cx="757309" cy="15118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827496" y="5814064"/>
            <a:ext cx="999233" cy="471228"/>
          </a:xfrm>
          <a:prstGeom prst="straightConnector1">
            <a:avLst/>
          </a:prstGeom>
          <a:ln w="38100" cmpd="sng">
            <a:solidFill>
              <a:srgbClr val="4F81B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94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coordenação</a:t>
            </a:r>
            <a:r>
              <a:rPr lang="en-US" dirty="0" smtClean="0"/>
              <a:t> </a:t>
            </a:r>
            <a:r>
              <a:rPr lang="en-US" dirty="0" err="1" smtClean="0"/>
              <a:t>pedagógica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407" y="2183713"/>
            <a:ext cx="2948773" cy="6869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/>
          </a:p>
          <a:p>
            <a:pPr lvl="0" algn="ctr"/>
            <a:r>
              <a:rPr lang="en-US" sz="2800" dirty="0" err="1" smtClean="0"/>
              <a:t>Formação</a:t>
            </a:r>
            <a:r>
              <a:rPr lang="en-US" sz="2800" dirty="0" smtClean="0"/>
              <a:t> in</a:t>
            </a:r>
            <a:r>
              <a:rPr lang="pt-PT" sz="2800" b="1" dirty="0" err="1" smtClean="0"/>
              <a:t>icial</a:t>
            </a:r>
            <a:endParaRPr lang="pt-BR" sz="2800" dirty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PT" dirty="0" smtClean="0"/>
              <a:t> </a:t>
            </a:r>
            <a:endParaRPr lang="pt-BR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085" y="5127143"/>
            <a:ext cx="2933095" cy="6869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 smtClean="0"/>
          </a:p>
          <a:p>
            <a:pPr lvl="0" algn="ctr"/>
            <a:r>
              <a:rPr lang="en-US" sz="2400" dirty="0" err="1" smtClean="0"/>
              <a:t>Formação</a:t>
            </a:r>
            <a:r>
              <a:rPr lang="en-US" sz="2400" dirty="0" smtClean="0"/>
              <a:t> </a:t>
            </a:r>
            <a:r>
              <a:rPr lang="en-US" sz="2400" dirty="0" err="1" smtClean="0"/>
              <a:t>continuada</a:t>
            </a:r>
            <a:endParaRPr lang="pt-BR" sz="2400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60991" y="3575583"/>
            <a:ext cx="1745316" cy="84671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Realidades</a:t>
            </a:r>
            <a:r>
              <a:rPr lang="en-US" sz="2400" dirty="0" smtClean="0"/>
              <a:t>/</a:t>
            </a:r>
          </a:p>
          <a:p>
            <a:pPr algn="ctr"/>
            <a:r>
              <a:rPr lang="en-US" sz="2400" dirty="0" err="1" smtClean="0"/>
              <a:t>perspectivas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72090" y="256757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Mediadora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72090" y="1502701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Formadora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72090" y="310622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Reguladora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56969" y="3646340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Supervisora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56970" y="4195528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Motivadora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56970" y="4764311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Inovadora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41850" y="5318019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Transformadora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26729" y="5876404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Avaliadora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73290" y="2039663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Articuladora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3" idx="2"/>
            <a:endCxn id="5" idx="0"/>
          </p:cNvCxnSpPr>
          <p:nvPr/>
        </p:nvCxnSpPr>
        <p:spPr>
          <a:xfrm>
            <a:off x="1564794" y="2870634"/>
            <a:ext cx="7839" cy="2256509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79960" y="1502701"/>
            <a:ext cx="2465414" cy="2012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81160" y="2289461"/>
            <a:ext cx="2025725" cy="11574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6364840" y="2772017"/>
            <a:ext cx="1391873" cy="7430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</p:cNvCxnSpPr>
          <p:nvPr/>
        </p:nvCxnSpPr>
        <p:spPr>
          <a:xfrm>
            <a:off x="6364840" y="3310667"/>
            <a:ext cx="881031" cy="4414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6" idx="1"/>
          </p:cNvCxnSpPr>
          <p:nvPr/>
        </p:nvCxnSpPr>
        <p:spPr>
          <a:xfrm>
            <a:off x="6349719" y="3850784"/>
            <a:ext cx="911272" cy="1481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3"/>
          </p:cNvCxnSpPr>
          <p:nvPr/>
        </p:nvCxnSpPr>
        <p:spPr>
          <a:xfrm flipV="1">
            <a:off x="6349720" y="4195528"/>
            <a:ext cx="911271" cy="2044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81160" y="4422298"/>
            <a:ext cx="1299951" cy="7048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81160" y="4422298"/>
            <a:ext cx="2025725" cy="13046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349720" y="4422298"/>
            <a:ext cx="2495654" cy="1862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039180" y="1799068"/>
            <a:ext cx="787549" cy="4903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054300" y="2274343"/>
            <a:ext cx="787549" cy="237713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7" idx="1"/>
          </p:cNvCxnSpPr>
          <p:nvPr/>
        </p:nvCxnSpPr>
        <p:spPr>
          <a:xfrm>
            <a:off x="3039180" y="2772017"/>
            <a:ext cx="832910" cy="0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9" idx="1"/>
          </p:cNvCxnSpPr>
          <p:nvPr/>
        </p:nvCxnSpPr>
        <p:spPr>
          <a:xfrm>
            <a:off x="3039180" y="2870634"/>
            <a:ext cx="832910" cy="440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827496" y="2870634"/>
            <a:ext cx="999233" cy="881532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1" idx="1"/>
          </p:cNvCxnSpPr>
          <p:nvPr/>
        </p:nvCxnSpPr>
        <p:spPr>
          <a:xfrm>
            <a:off x="2525090" y="2870634"/>
            <a:ext cx="1331880" cy="1529338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2" idx="1"/>
          </p:cNvCxnSpPr>
          <p:nvPr/>
        </p:nvCxnSpPr>
        <p:spPr>
          <a:xfrm>
            <a:off x="2286000" y="2870634"/>
            <a:ext cx="1570970" cy="2098121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3" idx="1"/>
          </p:cNvCxnSpPr>
          <p:nvPr/>
        </p:nvCxnSpPr>
        <p:spPr>
          <a:xfrm>
            <a:off x="2026120" y="2870634"/>
            <a:ext cx="1815730" cy="2651829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4" idx="1"/>
          </p:cNvCxnSpPr>
          <p:nvPr/>
        </p:nvCxnSpPr>
        <p:spPr>
          <a:xfrm>
            <a:off x="1874917" y="2870634"/>
            <a:ext cx="1951812" cy="3210214"/>
          </a:xfrm>
          <a:prstGeom prst="straightConnector1">
            <a:avLst/>
          </a:prstGeom>
          <a:ln w="127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286000" y="1911589"/>
            <a:ext cx="1540729" cy="32155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5" idx="1"/>
          </p:cNvCxnSpPr>
          <p:nvPr/>
        </p:nvCxnSpPr>
        <p:spPr>
          <a:xfrm flipV="1">
            <a:off x="2525090" y="2244107"/>
            <a:ext cx="1348200" cy="2883036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827496" y="2870634"/>
            <a:ext cx="1045794" cy="2256509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039180" y="3446952"/>
            <a:ext cx="834110" cy="17262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054300" y="3998941"/>
            <a:ext cx="772429" cy="13190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054300" y="4574180"/>
            <a:ext cx="787549" cy="866188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069420" y="4975963"/>
            <a:ext cx="725773" cy="5997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069420" y="5575727"/>
            <a:ext cx="757309" cy="1511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827496" y="5814064"/>
            <a:ext cx="999233" cy="471228"/>
          </a:xfrm>
          <a:prstGeom prst="straightConnector1">
            <a:avLst/>
          </a:prstGeom>
          <a:ln w="190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88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coordenação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407" y="3559451"/>
            <a:ext cx="2948773" cy="6869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/>
          </a:p>
          <a:p>
            <a:pPr lvl="0" algn="ctr"/>
            <a:r>
              <a:rPr lang="en-US" sz="2800" dirty="0" err="1" smtClean="0"/>
              <a:t>Formação</a:t>
            </a:r>
            <a:r>
              <a:rPr lang="en-US" sz="2800" dirty="0" smtClean="0"/>
              <a:t> in</a:t>
            </a:r>
            <a:r>
              <a:rPr lang="pt-PT" sz="2800" b="1" dirty="0" err="1" smtClean="0"/>
              <a:t>icial</a:t>
            </a:r>
            <a:endParaRPr lang="pt-BR" sz="2800" dirty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PT" dirty="0" smtClean="0"/>
              <a:t> </a:t>
            </a:r>
            <a:endParaRPr lang="pt-BR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60991" y="3575583"/>
            <a:ext cx="1745316" cy="846715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Realidades</a:t>
            </a:r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72090" y="256757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Mediadora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72090" y="1502701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Formadora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72090" y="310622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Reguladora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56969" y="3646340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Supervisora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56970" y="4195528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Motivadora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56970" y="4764311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Inovadora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41850" y="5318019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Transformadora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26729" y="5876404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Avaliadora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73290" y="2039663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Articuladora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379960" y="1502701"/>
            <a:ext cx="2465414" cy="201241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81160" y="2289461"/>
            <a:ext cx="2025725" cy="1157491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6364840" y="2772017"/>
            <a:ext cx="1391873" cy="74309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</p:cNvCxnSpPr>
          <p:nvPr/>
        </p:nvCxnSpPr>
        <p:spPr>
          <a:xfrm>
            <a:off x="6364840" y="3310667"/>
            <a:ext cx="881031" cy="4414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6" idx="1"/>
          </p:cNvCxnSpPr>
          <p:nvPr/>
        </p:nvCxnSpPr>
        <p:spPr>
          <a:xfrm>
            <a:off x="6349719" y="3850784"/>
            <a:ext cx="911272" cy="14815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3"/>
          </p:cNvCxnSpPr>
          <p:nvPr/>
        </p:nvCxnSpPr>
        <p:spPr>
          <a:xfrm flipV="1">
            <a:off x="6349720" y="4195528"/>
            <a:ext cx="911271" cy="2044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81160" y="4422298"/>
            <a:ext cx="1299951" cy="704845"/>
          </a:xfrm>
          <a:prstGeom prst="straightConnector1">
            <a:avLst/>
          </a:prstGeom>
          <a:ln w="28575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81160" y="4422298"/>
            <a:ext cx="2025725" cy="1304609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349720" y="4422298"/>
            <a:ext cx="2495654" cy="1862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86000" y="1753713"/>
            <a:ext cx="1540729" cy="1761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55330" y="2289461"/>
            <a:ext cx="1271399" cy="128612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7" idx="1"/>
          </p:cNvCxnSpPr>
          <p:nvPr/>
        </p:nvCxnSpPr>
        <p:spPr>
          <a:xfrm flipV="1">
            <a:off x="2872857" y="2772017"/>
            <a:ext cx="999233" cy="78743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9" idx="1"/>
          </p:cNvCxnSpPr>
          <p:nvPr/>
        </p:nvCxnSpPr>
        <p:spPr>
          <a:xfrm flipV="1">
            <a:off x="3039180" y="3310667"/>
            <a:ext cx="832910" cy="335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" idx="3"/>
            <a:endCxn id="10" idx="1"/>
          </p:cNvCxnSpPr>
          <p:nvPr/>
        </p:nvCxnSpPr>
        <p:spPr>
          <a:xfrm flipV="1">
            <a:off x="3039180" y="3850784"/>
            <a:ext cx="817789" cy="5212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039180" y="4099956"/>
            <a:ext cx="834110" cy="191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2" idx="1"/>
          </p:cNvCxnSpPr>
          <p:nvPr/>
        </p:nvCxnSpPr>
        <p:spPr>
          <a:xfrm>
            <a:off x="2736774" y="4246372"/>
            <a:ext cx="1120196" cy="72238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3" idx="1"/>
          </p:cNvCxnSpPr>
          <p:nvPr/>
        </p:nvCxnSpPr>
        <p:spPr>
          <a:xfrm>
            <a:off x="2449488" y="4291100"/>
            <a:ext cx="1392362" cy="123136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4" idx="1"/>
          </p:cNvCxnSpPr>
          <p:nvPr/>
        </p:nvCxnSpPr>
        <p:spPr>
          <a:xfrm>
            <a:off x="2086601" y="4291100"/>
            <a:ext cx="1740128" cy="1789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61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463"/>
            <a:ext cx="8229600" cy="1143000"/>
          </a:xfrm>
          <a:solidFill>
            <a:schemeClr val="bg2"/>
          </a:solidFill>
        </p:spPr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coordenação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407" y="3559451"/>
            <a:ext cx="2948773" cy="6869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/>
          </a:p>
          <a:p>
            <a:pPr lvl="0" algn="ctr"/>
            <a:r>
              <a:rPr lang="en-US" sz="2800" dirty="0" err="1" smtClean="0"/>
              <a:t>Formação</a:t>
            </a:r>
            <a:r>
              <a:rPr lang="en-US" sz="2800" dirty="0" smtClean="0"/>
              <a:t> in</a:t>
            </a:r>
            <a:r>
              <a:rPr lang="pt-PT" sz="2800" b="1" dirty="0" err="1" smtClean="0"/>
              <a:t>icial</a:t>
            </a:r>
            <a:endParaRPr lang="pt-BR" sz="2800" dirty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PT" dirty="0" smtClean="0"/>
              <a:t> </a:t>
            </a:r>
            <a:endParaRPr lang="pt-BR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21471" y="3545347"/>
            <a:ext cx="1745316" cy="846715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err="1"/>
              <a:t>p</a:t>
            </a:r>
            <a:r>
              <a:rPr lang="en-US" sz="2400" dirty="0" err="1" smtClean="0"/>
              <a:t>erspectivas</a:t>
            </a:r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72090" y="256757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Mediadora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72090" y="1502701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Formadora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72090" y="310622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Reguladora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56969" y="3646340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Supervisora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56970" y="4195528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Motivadora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56970" y="4764311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Inovadora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41850" y="5318019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Transformadora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26729" y="5876404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Avaliadora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73290" y="2039663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Articuladora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379960" y="1502701"/>
            <a:ext cx="2465414" cy="2012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81160" y="2319697"/>
            <a:ext cx="2025725" cy="1157491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6364840" y="2772017"/>
            <a:ext cx="1391873" cy="74309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</p:cNvCxnSpPr>
          <p:nvPr/>
        </p:nvCxnSpPr>
        <p:spPr>
          <a:xfrm>
            <a:off x="6364840" y="3310667"/>
            <a:ext cx="881031" cy="4414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6" idx="1"/>
          </p:cNvCxnSpPr>
          <p:nvPr/>
        </p:nvCxnSpPr>
        <p:spPr>
          <a:xfrm>
            <a:off x="6349719" y="3850784"/>
            <a:ext cx="971752" cy="117921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3"/>
          </p:cNvCxnSpPr>
          <p:nvPr/>
        </p:nvCxnSpPr>
        <p:spPr>
          <a:xfrm flipV="1">
            <a:off x="6349720" y="4195528"/>
            <a:ext cx="911271" cy="2044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81160" y="4422298"/>
            <a:ext cx="1299951" cy="704845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81160" y="4422298"/>
            <a:ext cx="2025725" cy="1304609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349720" y="4422298"/>
            <a:ext cx="2495654" cy="1862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86000" y="1753713"/>
            <a:ext cx="1540729" cy="1761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55330" y="2289461"/>
            <a:ext cx="1271399" cy="128612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7" idx="1"/>
          </p:cNvCxnSpPr>
          <p:nvPr/>
        </p:nvCxnSpPr>
        <p:spPr>
          <a:xfrm flipV="1">
            <a:off x="2872857" y="2772017"/>
            <a:ext cx="999233" cy="78743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9" idx="1"/>
          </p:cNvCxnSpPr>
          <p:nvPr/>
        </p:nvCxnSpPr>
        <p:spPr>
          <a:xfrm flipV="1">
            <a:off x="3039180" y="3310667"/>
            <a:ext cx="832910" cy="335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" idx="3"/>
            <a:endCxn id="10" idx="1"/>
          </p:cNvCxnSpPr>
          <p:nvPr/>
        </p:nvCxnSpPr>
        <p:spPr>
          <a:xfrm flipV="1">
            <a:off x="3039180" y="3850784"/>
            <a:ext cx="817789" cy="5212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039180" y="4099956"/>
            <a:ext cx="834110" cy="19114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2" idx="1"/>
          </p:cNvCxnSpPr>
          <p:nvPr/>
        </p:nvCxnSpPr>
        <p:spPr>
          <a:xfrm>
            <a:off x="2736774" y="4246372"/>
            <a:ext cx="1120196" cy="72238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3" idx="1"/>
          </p:cNvCxnSpPr>
          <p:nvPr/>
        </p:nvCxnSpPr>
        <p:spPr>
          <a:xfrm>
            <a:off x="2449488" y="4291100"/>
            <a:ext cx="1392362" cy="123136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4" idx="1"/>
          </p:cNvCxnSpPr>
          <p:nvPr/>
        </p:nvCxnSpPr>
        <p:spPr>
          <a:xfrm>
            <a:off x="2086601" y="4291100"/>
            <a:ext cx="1740128" cy="1789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7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coordenação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3559451"/>
            <a:ext cx="3039180" cy="6869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  <a:p>
            <a:pPr lvl="0" algn="ctr"/>
            <a:r>
              <a:rPr lang="en-US" sz="2400" dirty="0" err="1" smtClean="0"/>
              <a:t>Formação</a:t>
            </a:r>
            <a:r>
              <a:rPr lang="en-US" sz="2400" dirty="0" smtClean="0"/>
              <a:t> </a:t>
            </a:r>
            <a:r>
              <a:rPr lang="en-US" sz="2400" dirty="0" err="1" smtClean="0"/>
              <a:t>continuada</a:t>
            </a:r>
            <a:endParaRPr lang="pt-BR" sz="2400" dirty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PT" dirty="0" smtClean="0"/>
              <a:t> </a:t>
            </a:r>
            <a:endParaRPr lang="pt-BR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60991" y="3575583"/>
            <a:ext cx="1745316" cy="846715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Realidades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72090" y="256757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Mediadora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72090" y="1502701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Formadora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72090" y="310622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Reguladora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56969" y="3646340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Supervisora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56970" y="4195528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Motivadora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56970" y="4764311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Inovadora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41850" y="5318019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Transformadora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26729" y="5876404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Avaliadora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73290" y="2039663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Articuladora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379960" y="1502701"/>
            <a:ext cx="2465414" cy="201241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81160" y="2289461"/>
            <a:ext cx="2025725" cy="1157491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6364840" y="2772017"/>
            <a:ext cx="1391873" cy="74309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</p:cNvCxnSpPr>
          <p:nvPr/>
        </p:nvCxnSpPr>
        <p:spPr>
          <a:xfrm>
            <a:off x="6364840" y="3310667"/>
            <a:ext cx="881031" cy="4414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6" idx="1"/>
          </p:cNvCxnSpPr>
          <p:nvPr/>
        </p:nvCxnSpPr>
        <p:spPr>
          <a:xfrm>
            <a:off x="6349719" y="3850784"/>
            <a:ext cx="911272" cy="1481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3"/>
          </p:cNvCxnSpPr>
          <p:nvPr/>
        </p:nvCxnSpPr>
        <p:spPr>
          <a:xfrm flipV="1">
            <a:off x="6349720" y="4195528"/>
            <a:ext cx="911271" cy="204444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81160" y="4422298"/>
            <a:ext cx="1299951" cy="704845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81160" y="4422298"/>
            <a:ext cx="2025725" cy="13046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349720" y="4422298"/>
            <a:ext cx="2495654" cy="1862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86000" y="1753713"/>
            <a:ext cx="1540729" cy="1761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55330" y="2289461"/>
            <a:ext cx="1271399" cy="128612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7" idx="1"/>
          </p:cNvCxnSpPr>
          <p:nvPr/>
        </p:nvCxnSpPr>
        <p:spPr>
          <a:xfrm flipV="1">
            <a:off x="2872857" y="2772017"/>
            <a:ext cx="999233" cy="78743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9" idx="1"/>
          </p:cNvCxnSpPr>
          <p:nvPr/>
        </p:nvCxnSpPr>
        <p:spPr>
          <a:xfrm flipV="1">
            <a:off x="3039180" y="3310667"/>
            <a:ext cx="832910" cy="335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" idx="3"/>
            <a:endCxn id="10" idx="1"/>
          </p:cNvCxnSpPr>
          <p:nvPr/>
        </p:nvCxnSpPr>
        <p:spPr>
          <a:xfrm flipV="1">
            <a:off x="3039181" y="3850784"/>
            <a:ext cx="817788" cy="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039180" y="4099956"/>
            <a:ext cx="834110" cy="19114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2" idx="1"/>
          </p:cNvCxnSpPr>
          <p:nvPr/>
        </p:nvCxnSpPr>
        <p:spPr>
          <a:xfrm>
            <a:off x="2736774" y="4246372"/>
            <a:ext cx="1120196" cy="72238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3" idx="1"/>
          </p:cNvCxnSpPr>
          <p:nvPr/>
        </p:nvCxnSpPr>
        <p:spPr>
          <a:xfrm>
            <a:off x="2449488" y="4291100"/>
            <a:ext cx="1392362" cy="123136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4" idx="1"/>
          </p:cNvCxnSpPr>
          <p:nvPr/>
        </p:nvCxnSpPr>
        <p:spPr>
          <a:xfrm>
            <a:off x="2086601" y="4291100"/>
            <a:ext cx="1740128" cy="1789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69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coordenação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3559451"/>
            <a:ext cx="3039180" cy="6869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  <a:p>
            <a:pPr lvl="0" algn="ctr"/>
            <a:r>
              <a:rPr lang="en-US" sz="2400" dirty="0" err="1" smtClean="0"/>
              <a:t>Formação</a:t>
            </a:r>
            <a:r>
              <a:rPr lang="en-US" sz="2400" dirty="0" smtClean="0"/>
              <a:t> </a:t>
            </a:r>
            <a:r>
              <a:rPr lang="en-US" sz="2400" dirty="0" err="1" smtClean="0"/>
              <a:t>continuada</a:t>
            </a:r>
            <a:endParaRPr lang="pt-BR" sz="2400" dirty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PT" dirty="0" smtClean="0"/>
              <a:t> </a:t>
            </a:r>
            <a:endParaRPr lang="pt-BR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60991" y="3575583"/>
            <a:ext cx="1745316" cy="846715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Perspectivas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72090" y="256757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Mediadora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72090" y="1502701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Formadora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72090" y="3106223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Reguladora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56969" y="3646340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Supervisora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56970" y="4195528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Motivadora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56970" y="4764311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Inovadora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41850" y="5318019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Transformadora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26729" y="5876404"/>
            <a:ext cx="2492750" cy="408888"/>
          </a:xfrm>
          <a:prstGeom prst="rect">
            <a:avLst/>
          </a:prstGeom>
          <a:solidFill>
            <a:srgbClr val="4BA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Avaliadora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73290" y="2039663"/>
            <a:ext cx="2492750" cy="40888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Articuladora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379960" y="1502701"/>
            <a:ext cx="2465414" cy="2012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81160" y="2289461"/>
            <a:ext cx="2025725" cy="11574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6364840" y="2772017"/>
            <a:ext cx="1391873" cy="743094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</p:cNvCxnSpPr>
          <p:nvPr/>
        </p:nvCxnSpPr>
        <p:spPr>
          <a:xfrm>
            <a:off x="6364840" y="3310667"/>
            <a:ext cx="881031" cy="4414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6" idx="1"/>
          </p:cNvCxnSpPr>
          <p:nvPr/>
        </p:nvCxnSpPr>
        <p:spPr>
          <a:xfrm>
            <a:off x="6349719" y="3850784"/>
            <a:ext cx="911272" cy="148157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3"/>
          </p:cNvCxnSpPr>
          <p:nvPr/>
        </p:nvCxnSpPr>
        <p:spPr>
          <a:xfrm flipV="1">
            <a:off x="6349720" y="4195528"/>
            <a:ext cx="911271" cy="20444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81160" y="4422298"/>
            <a:ext cx="1299951" cy="704845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81160" y="4422298"/>
            <a:ext cx="2025725" cy="1304609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349720" y="4422298"/>
            <a:ext cx="2495654" cy="1862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86000" y="1753713"/>
            <a:ext cx="1540729" cy="1761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55330" y="2289461"/>
            <a:ext cx="1271399" cy="128612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7" idx="1"/>
          </p:cNvCxnSpPr>
          <p:nvPr/>
        </p:nvCxnSpPr>
        <p:spPr>
          <a:xfrm flipV="1">
            <a:off x="2872857" y="2772017"/>
            <a:ext cx="999233" cy="78743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9" idx="1"/>
          </p:cNvCxnSpPr>
          <p:nvPr/>
        </p:nvCxnSpPr>
        <p:spPr>
          <a:xfrm flipV="1">
            <a:off x="3039180" y="3310667"/>
            <a:ext cx="832910" cy="335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" idx="3"/>
            <a:endCxn id="10" idx="1"/>
          </p:cNvCxnSpPr>
          <p:nvPr/>
        </p:nvCxnSpPr>
        <p:spPr>
          <a:xfrm flipV="1">
            <a:off x="3039181" y="3850784"/>
            <a:ext cx="817788" cy="5212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039180" y="4099956"/>
            <a:ext cx="834110" cy="191144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2" idx="1"/>
          </p:cNvCxnSpPr>
          <p:nvPr/>
        </p:nvCxnSpPr>
        <p:spPr>
          <a:xfrm>
            <a:off x="2736774" y="4246372"/>
            <a:ext cx="1120196" cy="72238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3" idx="1"/>
          </p:cNvCxnSpPr>
          <p:nvPr/>
        </p:nvCxnSpPr>
        <p:spPr>
          <a:xfrm>
            <a:off x="2449488" y="4291100"/>
            <a:ext cx="1392362" cy="123136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4" idx="1"/>
          </p:cNvCxnSpPr>
          <p:nvPr/>
        </p:nvCxnSpPr>
        <p:spPr>
          <a:xfrm>
            <a:off x="2086601" y="4291100"/>
            <a:ext cx="1740128" cy="1789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81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958"/>
            <a:ext cx="8229600" cy="1143000"/>
          </a:xfrm>
        </p:spPr>
        <p:txBody>
          <a:bodyPr/>
          <a:lstStyle/>
          <a:p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formadora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0" y="1995603"/>
            <a:ext cx="4702413" cy="3794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926" y="1149001"/>
            <a:ext cx="4219124" cy="5970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Ensinar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Aprender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Aprender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consigo</a:t>
            </a:r>
            <a:r>
              <a:rPr lang="en-US" sz="2800" b="1" i="1" dirty="0" smtClean="0"/>
              <a:t> </a:t>
            </a:r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Aprender</a:t>
            </a:r>
            <a:r>
              <a:rPr lang="en-US" sz="2800" b="1" i="1" dirty="0" smtClean="0"/>
              <a:t> com </a:t>
            </a:r>
            <a:r>
              <a:rPr lang="en-US" sz="2800" b="1" i="1" dirty="0" err="1" smtClean="0"/>
              <a:t>os</a:t>
            </a:r>
            <a:r>
              <a:rPr lang="en-US" sz="2800" b="1" i="1" dirty="0" smtClean="0"/>
              <a:t> outros</a:t>
            </a:r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Pesquisar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Aplicar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b="1" dirty="0" err="1" smtClean="0"/>
              <a:t>Transformar</a:t>
            </a:r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6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40"/>
            <a:ext cx="8229600" cy="1143000"/>
          </a:xfrm>
        </p:spPr>
        <p:txBody>
          <a:bodyPr/>
          <a:lstStyle/>
          <a:p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articuladora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30" y="1632767"/>
            <a:ext cx="4655330" cy="45657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1335" y="1254822"/>
            <a:ext cx="2846953" cy="5970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Ligar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Compatibilizar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Incentivar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Clarificar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Otimizar</a:t>
            </a:r>
            <a:r>
              <a:rPr lang="en-US" sz="2800" b="1" i="1" dirty="0" smtClean="0"/>
              <a:t> </a:t>
            </a:r>
          </a:p>
          <a:p>
            <a:pPr marL="457200" indent="-457200">
              <a:buFont typeface="Arial"/>
              <a:buChar char="•"/>
            </a:pPr>
            <a:endParaRPr lang="en-US" sz="2800" b="1" i="1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Consolidar</a:t>
            </a: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endParaRPr lang="en-US" sz="2800" b="1" i="1" dirty="0" smtClean="0"/>
          </a:p>
          <a:p>
            <a:pPr marL="457200" indent="-457200">
              <a:buFont typeface="Arial"/>
              <a:buChar char="•"/>
            </a:pPr>
            <a:r>
              <a:rPr lang="en-US" sz="2800" b="1" i="1" dirty="0" err="1" smtClean="0"/>
              <a:t>Transferir</a:t>
            </a:r>
            <a:endParaRPr lang="en-US" sz="2800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2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316</Words>
  <Application>Microsoft Macintosh PowerPoint</Application>
  <PresentationFormat>On-screen Show (4:3)</PresentationFormat>
  <Paragraphs>259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Educativa – Conexa Eventos</vt:lpstr>
      <vt:lpstr>Funções de coordenação para formação inicial e continuada dos professores</vt:lpstr>
      <vt:lpstr>Funções de coordenação pedagógica</vt:lpstr>
      <vt:lpstr>Funções de coordenação</vt:lpstr>
      <vt:lpstr>Funções de coordenação</vt:lpstr>
      <vt:lpstr>Funções de coordenação</vt:lpstr>
      <vt:lpstr>Funções de coordenação</vt:lpstr>
      <vt:lpstr>Função formadora</vt:lpstr>
      <vt:lpstr>Função articuladora</vt:lpstr>
      <vt:lpstr>Função nediadora</vt:lpstr>
      <vt:lpstr>Função reguladora</vt:lpstr>
      <vt:lpstr>Função supervisora</vt:lpstr>
      <vt:lpstr>Função motivadora</vt:lpstr>
      <vt:lpstr>Função transformadora</vt:lpstr>
      <vt:lpstr>Função avaliadora</vt:lpstr>
      <vt:lpstr>Realidades</vt:lpstr>
      <vt:lpstr>Perspetivas</vt:lpstr>
      <vt:lpstr>Discussão</vt:lpstr>
      <vt:lpstr>Questões</vt:lpstr>
      <vt:lpstr>Ontem e amanhã em discurso direto José Tavares, Isabel Alarcão, Iria Brzezinski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82</cp:revision>
  <cp:lastPrinted>2015-08-20T20:45:52Z</cp:lastPrinted>
  <dcterms:created xsi:type="dcterms:W3CDTF">2015-07-20T10:33:55Z</dcterms:created>
  <dcterms:modified xsi:type="dcterms:W3CDTF">2015-09-13T09:26:31Z</dcterms:modified>
</cp:coreProperties>
</file>