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49" r:id="rId2"/>
    <p:sldId id="280" r:id="rId3"/>
    <p:sldId id="281" r:id="rId4"/>
    <p:sldId id="301" r:id="rId5"/>
    <p:sldId id="345" r:id="rId6"/>
    <p:sldId id="307" r:id="rId7"/>
    <p:sldId id="341" r:id="rId8"/>
    <p:sldId id="308" r:id="rId9"/>
    <p:sldId id="342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298" r:id="rId23"/>
    <p:sldId id="346" r:id="rId24"/>
    <p:sldId id="352" r:id="rId25"/>
    <p:sldId id="350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C31"/>
    <a:srgbClr val="91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454" autoAdjust="0"/>
  </p:normalViewPr>
  <p:slideViewPr>
    <p:cSldViewPr snapToGrid="0" snapToObjects="1">
      <p:cViewPr>
        <p:scale>
          <a:sx n="70" d="100"/>
          <a:sy n="70" d="100"/>
        </p:scale>
        <p:origin x="-52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CD4B5-8B1F-1442-B497-E9E1C464C12D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BC01A-ECF3-BB42-826F-FA5D1E5C2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7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BC01A-ECF3-BB42-826F-FA5D1E5C2F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2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2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960F-2612-5742-A50A-E6A1E4EF9DE4}" type="datetimeFigureOut">
              <a:rPr lang="en-US" smtClean="0"/>
              <a:t>08/02/16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A37-B389-2B4D-BB1F-6987E492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ctavares.com" TargetMode="External"/><Relationship Id="rId4" Type="http://schemas.openxmlformats.org/officeDocument/2006/relationships/hyperlink" Target="http://josetavares.wix.com/josetavares%23!news-and-events/c1pz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tav@ua.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tav@ua.pt" TargetMode="External"/><Relationship Id="rId3" Type="http://schemas.openxmlformats.org/officeDocument/2006/relationships/hyperlink" Target="http://josetavares.wix.com/josetavares%23!news-and-events/c1pz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38"/>
            <a:ext cx="9144000" cy="131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88" y="3229422"/>
            <a:ext cx="911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/>
              <a:t>Marcadores</a:t>
            </a:r>
            <a:r>
              <a:rPr lang="en-US" sz="3600" b="1" i="1" dirty="0" smtClean="0"/>
              <a:t> de </a:t>
            </a:r>
            <a:r>
              <a:rPr lang="en-US" sz="3600" b="1" i="1" dirty="0" err="1" smtClean="0"/>
              <a:t>formação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pesquisa</a:t>
            </a:r>
            <a:r>
              <a:rPr lang="en-US" sz="3600" b="1" i="1" dirty="0" smtClean="0"/>
              <a:t> e </a:t>
            </a:r>
            <a:r>
              <a:rPr lang="en-US" sz="3600" b="1" i="1" dirty="0" err="1" smtClean="0"/>
              <a:t>inovação</a:t>
            </a:r>
            <a:r>
              <a:rPr lang="en-US" sz="3600" b="1" i="1" dirty="0" smtClean="0"/>
              <a:t> </a:t>
            </a:r>
          </a:p>
          <a:p>
            <a:pPr algn="ctr"/>
            <a:r>
              <a:rPr lang="en-US" sz="3600" b="1" i="1" dirty="0" err="1" smtClean="0"/>
              <a:t>para</a:t>
            </a:r>
            <a:r>
              <a:rPr lang="en-US" sz="3600" b="1" i="1" dirty="0" smtClean="0"/>
              <a:t> a </a:t>
            </a:r>
            <a:r>
              <a:rPr lang="en-US" sz="3600" b="1" i="1" dirty="0" err="1" smtClean="0"/>
              <a:t>universidade</a:t>
            </a:r>
            <a:r>
              <a:rPr lang="en-US" sz="3600" b="1" i="1" dirty="0" smtClean="0"/>
              <a:t> do </a:t>
            </a:r>
            <a:r>
              <a:rPr lang="en-US" sz="3600" b="1" i="1" dirty="0" err="1" smtClean="0"/>
              <a:t>próximo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decénio</a:t>
            </a:r>
            <a:r>
              <a:rPr lang="en-US" sz="3600" b="1" i="1" dirty="0" smtClean="0"/>
              <a:t> </a:t>
            </a:r>
            <a:endParaRPr lang="en-US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75423" y="5079995"/>
            <a:ext cx="35781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José Tavares</a:t>
            </a:r>
          </a:p>
          <a:p>
            <a:pPr algn="ctr"/>
            <a:r>
              <a:rPr lang="en-US" sz="2800" dirty="0" err="1" smtClean="0"/>
              <a:t>Universidade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Aveiro</a:t>
            </a:r>
            <a:endParaRPr lang="en-US" sz="2800" dirty="0" smtClean="0"/>
          </a:p>
          <a:p>
            <a:pPr algn="ctr"/>
            <a:r>
              <a:rPr lang="en-US" sz="3200" dirty="0" smtClean="0"/>
              <a:t>Portugal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30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Mentes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4" y="1644169"/>
            <a:ext cx="4132984" cy="345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2" y="5096060"/>
            <a:ext cx="2428731" cy="1703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5308" y="2128756"/>
            <a:ext cx="11066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QI</a:t>
            </a:r>
          </a:p>
          <a:p>
            <a:r>
              <a:rPr lang="en-US" sz="6000" dirty="0" smtClean="0"/>
              <a:t>QE</a:t>
            </a:r>
          </a:p>
          <a:p>
            <a:r>
              <a:rPr lang="en-US" sz="6000" dirty="0" err="1" smtClean="0"/>
              <a:t>Qn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860143" y="5079993"/>
            <a:ext cx="2228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++++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Afetos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2" y="1570037"/>
            <a:ext cx="4102011" cy="3260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17" y="4830916"/>
            <a:ext cx="2540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6694" y="2141339"/>
            <a:ext cx="280833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Sentimentos</a:t>
            </a:r>
            <a:endParaRPr lang="en-US" sz="4000" dirty="0" smtClean="0"/>
          </a:p>
          <a:p>
            <a:r>
              <a:rPr lang="en-US" sz="4000" dirty="0" err="1" smtClean="0"/>
              <a:t>Emoções</a:t>
            </a:r>
            <a:endParaRPr lang="en-US" sz="4000" dirty="0" smtClean="0"/>
          </a:p>
          <a:p>
            <a:r>
              <a:rPr lang="en-US" sz="4000" dirty="0" err="1" smtClean="0"/>
              <a:t>Paixões</a:t>
            </a: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Autonomia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5" y="1752600"/>
            <a:ext cx="3911768" cy="4397829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354288" y="1378569"/>
            <a:ext cx="3773712" cy="4899993"/>
          </a:xfrm>
          <a:prstGeom prst="right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+</a:t>
            </a:r>
          </a:p>
          <a:p>
            <a:r>
              <a:rPr lang="en-US" sz="3200" b="1" dirty="0" err="1" smtClean="0"/>
              <a:t>Pressupõe</a:t>
            </a:r>
            <a:endParaRPr lang="en-US" sz="3200" b="1" dirty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consciência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responsbilidade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liberdade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intensidade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profundidade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criatividade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solidariedade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tolerância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proatividade</a:t>
            </a:r>
            <a:endParaRPr lang="en-US" sz="2400" b="1" dirty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diálogo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solidez</a:t>
            </a:r>
            <a:endParaRPr lang="en-US" sz="2400" b="1" dirty="0" smtClean="0"/>
          </a:p>
          <a:p>
            <a:r>
              <a:rPr lang="en-US" sz="2400" b="1" dirty="0" smtClean="0"/>
              <a:t>+</a:t>
            </a:r>
            <a:r>
              <a:rPr lang="en-US" sz="2400" b="1" dirty="0" err="1" smtClean="0"/>
              <a:t>cordialidade</a:t>
            </a:r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66426" y="5516557"/>
            <a:ext cx="1717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771089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Tecnologias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5" y="2620323"/>
            <a:ext cx="3789109" cy="3903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3628" y="1812764"/>
            <a:ext cx="3057247" cy="4647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pt-PT" sz="3600" b="1" dirty="0" smtClean="0"/>
              <a:t>“Pesadas”</a:t>
            </a:r>
          </a:p>
          <a:p>
            <a:pPr marL="571500" indent="-571500">
              <a:buFont typeface="Wingdings" charset="2"/>
              <a:buChar char="Ø"/>
            </a:pPr>
            <a:r>
              <a:rPr lang="pt-PT" sz="3600" b="1" dirty="0" smtClean="0"/>
              <a:t>Leves</a:t>
            </a:r>
            <a:endParaRPr lang="pt-PT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smtClean="0"/>
              <a:t>Celulares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err="1" smtClean="0"/>
              <a:t>Smarphones</a:t>
            </a:r>
            <a:endParaRPr lang="pt-PT" sz="28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smtClean="0"/>
              <a:t>Tabletes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smtClean="0"/>
              <a:t>Computadores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smtClean="0"/>
              <a:t>Plataformas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smtClean="0"/>
              <a:t>Redes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smtClean="0"/>
              <a:t>Páginas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i="1" dirty="0" smtClean="0"/>
              <a:t>Câmaras</a:t>
            </a:r>
            <a:endParaRPr lang="pt-PT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58864" y="5054106"/>
            <a:ext cx="2228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6600"/>
                </a:solidFill>
              </a:rPr>
              <a:t>++++</a:t>
            </a:r>
            <a:endParaRPr lang="en-US" sz="8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Métodos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3" y="1752601"/>
            <a:ext cx="5148819" cy="4525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5001" y="4789708"/>
            <a:ext cx="1717537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6600"/>
                </a:solidFill>
              </a:rPr>
              <a:t>+++</a:t>
            </a:r>
            <a:endParaRPr lang="en-US" sz="80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9133" y="2412997"/>
            <a:ext cx="2569934" cy="3254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Para </a:t>
            </a:r>
            <a:r>
              <a:rPr lang="en-US" sz="2400" b="1" dirty="0" err="1" smtClean="0"/>
              <a:t>onde</a:t>
            </a:r>
            <a:r>
              <a:rPr lang="en-US" sz="2400" b="1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err="1" smtClean="0"/>
              <a:t>Porquê</a:t>
            </a:r>
            <a:r>
              <a:rPr lang="en-US" sz="2400" b="1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Para </a:t>
            </a:r>
            <a:r>
              <a:rPr lang="en-US" sz="2400" b="1" dirty="0" err="1" smtClean="0"/>
              <a:t>quê</a:t>
            </a:r>
            <a:r>
              <a:rPr lang="en-US" sz="2400" b="1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Como?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Com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meios</a:t>
            </a:r>
            <a:r>
              <a:rPr lang="en-US" sz="2400" b="1" dirty="0" smtClean="0"/>
              <a:t>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0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Organização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" y="1905214"/>
            <a:ext cx="4909842" cy="437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4996" y="5697987"/>
            <a:ext cx="2228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++++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705" y="1904994"/>
            <a:ext cx="3073678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err="1" smtClean="0"/>
              <a:t>Tudo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complexo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    mas a </a:t>
            </a:r>
            <a:r>
              <a:rPr lang="en-US" sz="2400" b="1" dirty="0" err="1" smtClean="0"/>
              <a:t>complexidade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é</a:t>
            </a:r>
            <a:r>
              <a:rPr lang="en-US" sz="2400" b="1" dirty="0" smtClean="0"/>
              <a:t> simples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err="1" smtClean="0"/>
              <a:t>Transformar</a:t>
            </a:r>
            <a:r>
              <a:rPr lang="en-US" sz="2400" b="1" dirty="0" smtClean="0"/>
              <a:t> a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complexidade</a:t>
            </a:r>
            <a:r>
              <a:rPr lang="en-US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simplicidade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865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Equipamentos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2" y="1828800"/>
            <a:ext cx="7230680" cy="46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Edifícios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1" y="1570038"/>
            <a:ext cx="5095703" cy="52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718458" y="1207178"/>
            <a:ext cx="8229600" cy="5070248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Financiamentos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2" y="1508079"/>
            <a:ext cx="5240488" cy="4923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114" y="2461104"/>
            <a:ext cx="17409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Fazer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</a:rPr>
              <a:t>mais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i="1" dirty="0">
                <a:solidFill>
                  <a:srgbClr val="FF0000"/>
                </a:solidFill>
              </a:rPr>
              <a:t>c</a:t>
            </a:r>
            <a:r>
              <a:rPr lang="en-US" sz="4000" b="1" i="1" dirty="0" smtClean="0">
                <a:solidFill>
                  <a:srgbClr val="FF0000"/>
                </a:solidFill>
              </a:rPr>
              <a:t>om </a:t>
            </a:r>
          </a:p>
          <a:p>
            <a:r>
              <a:rPr lang="en-US" sz="4000" b="1" i="1" dirty="0" err="1" smtClean="0">
                <a:solidFill>
                  <a:srgbClr val="FF0000"/>
                </a:solidFill>
              </a:rPr>
              <a:t>menos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0419" y="5551706"/>
            <a:ext cx="2104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+++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9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312" y="274638"/>
            <a:ext cx="854248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Contextos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17639"/>
            <a:ext cx="5955023" cy="51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878558"/>
            <a:ext cx="8908142" cy="1470025"/>
          </a:xfrm>
        </p:spPr>
        <p:txBody>
          <a:bodyPr>
            <a:noAutofit/>
          </a:bodyPr>
          <a:lstStyle/>
          <a:p>
            <a:r>
              <a:rPr lang="en-US" b="1" i="1" dirty="0" err="1"/>
              <a:t>Marcadores</a:t>
            </a:r>
            <a:r>
              <a:rPr lang="en-US" b="1" i="1" dirty="0"/>
              <a:t> de </a:t>
            </a:r>
            <a:r>
              <a:rPr lang="en-US" b="1" i="1" dirty="0" err="1"/>
              <a:t>formação</a:t>
            </a:r>
            <a:r>
              <a:rPr lang="en-US" b="1" i="1" dirty="0"/>
              <a:t>, </a:t>
            </a:r>
            <a:r>
              <a:rPr lang="en-US" b="1" i="1" dirty="0" err="1"/>
              <a:t>inovação</a:t>
            </a:r>
            <a:r>
              <a:rPr lang="en-US" b="1" i="1" dirty="0"/>
              <a:t> e </a:t>
            </a:r>
            <a:r>
              <a:rPr lang="en-US" b="1" i="1" dirty="0" err="1"/>
              <a:t>pesquisa</a:t>
            </a:r>
            <a:r>
              <a:rPr lang="en-US" b="1" i="1" dirty="0"/>
              <a:t> </a:t>
            </a:r>
            <a:r>
              <a:rPr lang="en-US" b="1" i="1" dirty="0" err="1"/>
              <a:t>para</a:t>
            </a:r>
            <a:r>
              <a:rPr lang="en-US" b="1" i="1" dirty="0"/>
              <a:t> </a:t>
            </a:r>
            <a:r>
              <a:rPr lang="en-US" b="1" i="1" dirty="0" err="1"/>
              <a:t>Universidade</a:t>
            </a:r>
            <a:r>
              <a:rPr lang="en-US" b="1" i="1" dirty="0"/>
              <a:t> dos </a:t>
            </a:r>
            <a:r>
              <a:rPr lang="en-US" b="1" i="1" dirty="0" err="1"/>
              <a:t>próximos</a:t>
            </a:r>
            <a:r>
              <a:rPr lang="en-US" b="1" i="1" dirty="0"/>
              <a:t> 10 </a:t>
            </a:r>
            <a:r>
              <a:rPr lang="en-US" b="1" i="1" dirty="0" err="1"/>
              <a:t>anos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2" y="3178626"/>
            <a:ext cx="8291286" cy="3534230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/>
              <a:t> José Tavares   </a:t>
            </a:r>
          </a:p>
          <a:p>
            <a:r>
              <a:rPr lang="en-US" sz="12800" dirty="0" err="1" smtClean="0"/>
              <a:t>Universidade</a:t>
            </a:r>
            <a:r>
              <a:rPr lang="en-US" sz="12800" dirty="0" smtClean="0"/>
              <a:t> de </a:t>
            </a:r>
            <a:r>
              <a:rPr lang="en-US" sz="12800" dirty="0" err="1" smtClean="0"/>
              <a:t>Aveiro</a:t>
            </a:r>
            <a:r>
              <a:rPr lang="en-US" sz="12800" dirty="0" smtClean="0"/>
              <a:t> – Portugal</a:t>
            </a:r>
          </a:p>
          <a:p>
            <a:r>
              <a:rPr lang="en-US" sz="12800" dirty="0" smtClean="0">
                <a:hlinkClick r:id="rId2"/>
              </a:rPr>
              <a:t>jtav@ua.pt</a:t>
            </a:r>
            <a:endParaRPr lang="en-US" sz="12800" dirty="0" smtClean="0"/>
          </a:p>
          <a:p>
            <a:r>
              <a:rPr lang="en-US" sz="12800" dirty="0"/>
              <a:t>  </a:t>
            </a:r>
            <a:r>
              <a:rPr lang="en-US" sz="12800" dirty="0" smtClean="0"/>
              <a:t> </a:t>
            </a:r>
            <a:r>
              <a:rPr lang="en-US" sz="12800" dirty="0" smtClean="0">
                <a:hlinkClick r:id="rId3"/>
              </a:rPr>
              <a:t>www.jpctavares.com</a:t>
            </a:r>
            <a:endParaRPr lang="en-US" sz="12800" dirty="0" smtClean="0"/>
          </a:p>
          <a:p>
            <a:endParaRPr lang="en-US" sz="12800" dirty="0" smtClean="0"/>
          </a:p>
          <a:p>
            <a:r>
              <a:rPr lang="en-US" sz="12800" dirty="0">
                <a:hlinkClick r:id="rId4"/>
              </a:rPr>
              <a:t>http://josetavares.wix.com/josetavares#!news-and-events/</a:t>
            </a:r>
            <a:r>
              <a:rPr lang="en-US" sz="12800" dirty="0" smtClean="0">
                <a:hlinkClick r:id="rId4"/>
              </a:rPr>
              <a:t>c1pz</a:t>
            </a:r>
            <a:endParaRPr lang="en-US" sz="12800" dirty="0" smtClean="0"/>
          </a:p>
          <a:p>
            <a:endParaRPr lang="en-US" sz="12800" dirty="0" smtClean="0"/>
          </a:p>
          <a:p>
            <a:r>
              <a:rPr lang="en-US" sz="12800" dirty="0"/>
              <a:t> </a:t>
            </a:r>
            <a:r>
              <a:rPr lang="en-US" sz="12800" dirty="0" smtClean="0"/>
              <a:t> </a:t>
            </a:r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/>
          </a:p>
        </p:txBody>
      </p:sp>
    </p:spTree>
    <p:extLst>
      <p:ext uri="{BB962C8B-B14F-4D97-AF65-F5344CB8AC3E}">
        <p14:creationId xmlns:p14="http://schemas.microsoft.com/office/powerpoint/2010/main" val="266773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450856" y="1457460"/>
            <a:ext cx="8229600" cy="5618254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/>
              <a:t>Comportamento</a:t>
            </a:r>
            <a:r>
              <a:rPr lang="en-US" sz="5400" dirty="0" err="1" smtClean="0"/>
              <a:t>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122068"/>
            <a:ext cx="6237211" cy="42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100464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450856" y="1457460"/>
            <a:ext cx="8229600" cy="540054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  </a:t>
            </a:r>
            <a:r>
              <a:rPr lang="en-US" sz="5400" dirty="0" err="1"/>
              <a:t>D</a:t>
            </a:r>
            <a:r>
              <a:rPr lang="en-US" sz="5400" dirty="0" err="1" smtClean="0"/>
              <a:t>iscussão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2" y="1693238"/>
            <a:ext cx="4460488" cy="488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2" y="1845638"/>
            <a:ext cx="4460488" cy="4883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2" y="1707750"/>
            <a:ext cx="4460488" cy="4730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51139" y="2073474"/>
            <a:ext cx="21241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err="1"/>
              <a:t>Teoria</a:t>
            </a:r>
            <a:endParaRPr lang="en-US" sz="4000" b="1" i="1" dirty="0"/>
          </a:p>
          <a:p>
            <a:pPr marL="571500" indent="-571500">
              <a:buFont typeface="Arial"/>
              <a:buChar char="•"/>
            </a:pPr>
            <a:endParaRPr lang="en-US" sz="4000" b="1" i="1" dirty="0"/>
          </a:p>
          <a:p>
            <a:pPr marL="571500" indent="-571500">
              <a:buFont typeface="Arial"/>
              <a:buChar char="•"/>
            </a:pPr>
            <a:r>
              <a:rPr lang="en-US" sz="4000" b="1" i="1" dirty="0" err="1"/>
              <a:t>Práxis</a:t>
            </a:r>
            <a:endParaRPr lang="en-US" sz="4000" b="1" i="1" dirty="0"/>
          </a:p>
          <a:p>
            <a:pPr marL="571500" indent="-571500">
              <a:buFont typeface="Arial"/>
              <a:buChar char="•"/>
            </a:pPr>
            <a:endParaRPr lang="en-US" sz="4000" b="1" i="1" dirty="0"/>
          </a:p>
          <a:p>
            <a:pPr marL="571500" indent="-571500">
              <a:buFont typeface="Arial"/>
              <a:buChar char="•"/>
            </a:pPr>
            <a:r>
              <a:rPr lang="en-US" sz="4000" b="1" i="1" dirty="0" err="1"/>
              <a:t>Poêsis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66792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450856" y="1658830"/>
            <a:ext cx="8693144" cy="540054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Questões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9" y="1658830"/>
            <a:ext cx="3939715" cy="449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127" y="2721429"/>
            <a:ext cx="454663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universidade</a:t>
            </a:r>
            <a:r>
              <a:rPr lang="en-US" sz="3200" b="1" dirty="0" smtClean="0"/>
              <a:t> do </a:t>
            </a:r>
            <a:r>
              <a:rPr lang="en-US" sz="3200" b="1" dirty="0" err="1" smtClean="0"/>
              <a:t>futuro</a:t>
            </a:r>
            <a:endParaRPr lang="en-US" sz="3200" b="1" dirty="0" smtClean="0"/>
          </a:p>
          <a:p>
            <a:r>
              <a:rPr lang="en-US" sz="3200" b="1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i="1" dirty="0" err="1"/>
              <a:t>r</a:t>
            </a:r>
            <a:r>
              <a:rPr lang="en-US" sz="2800" b="1" i="1" dirty="0" err="1" smtClean="0"/>
              <a:t>eproduzirá</a:t>
            </a:r>
            <a:r>
              <a:rPr lang="en-US" sz="2800" b="1" i="1" dirty="0" smtClean="0"/>
              <a:t> o </a:t>
            </a:r>
            <a:r>
              <a:rPr lang="en-US" sz="2800" b="1" i="1" dirty="0" err="1" smtClean="0"/>
              <a:t>passado</a:t>
            </a:r>
            <a:r>
              <a:rPr lang="en-US" sz="2800" b="1" i="1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800" b="1" i="1" dirty="0" err="1"/>
              <a:t>h</a:t>
            </a:r>
            <a:r>
              <a:rPr lang="en-US" sz="2800" b="1" i="1" dirty="0" err="1" smtClean="0"/>
              <a:t>averá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roturas</a:t>
            </a:r>
            <a:r>
              <a:rPr lang="en-US" sz="2800" b="1" i="1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800" b="1" i="1" dirty="0" err="1"/>
              <a:t>q</a:t>
            </a:r>
            <a:r>
              <a:rPr lang="en-US" sz="2800" b="1" i="1" dirty="0" err="1" smtClean="0"/>
              <a:t>uais</a:t>
            </a:r>
            <a:r>
              <a:rPr lang="en-US" sz="2800" b="1" i="1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800" b="1" i="1" dirty="0" err="1"/>
              <a:t>e</a:t>
            </a:r>
            <a:r>
              <a:rPr lang="en-US" sz="2800" b="1" i="1" dirty="0" err="1" smtClean="0"/>
              <a:t>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sentido</a:t>
            </a:r>
            <a:r>
              <a:rPr lang="en-US" sz="2800" b="1" i="1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800" b="1" i="1" dirty="0" err="1"/>
              <a:t>p</a:t>
            </a:r>
            <a:r>
              <a:rPr lang="en-US" sz="2800" b="1" i="1" dirty="0" err="1" smtClean="0"/>
              <a:t>orquê</a:t>
            </a:r>
            <a:r>
              <a:rPr lang="en-US" sz="2800" b="1" i="1" dirty="0" smtClean="0"/>
              <a:t>?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08630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288625" y="245310"/>
            <a:ext cx="8710171" cy="6289711"/>
            <a:chOff x="288625" y="245310"/>
            <a:chExt cx="8855375" cy="6289711"/>
          </a:xfrm>
        </p:grpSpPr>
        <p:sp>
          <p:nvSpPr>
            <p:cNvPr id="13" name="Rectangle 12"/>
            <p:cNvSpPr/>
            <p:nvPr/>
          </p:nvSpPr>
          <p:spPr>
            <a:xfrm>
              <a:off x="3587773" y="202724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Tecnologias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24968" y="3211297"/>
              <a:ext cx="2119032" cy="633946"/>
            </a:xfrm>
            <a:prstGeom prst="rect">
              <a:avLst/>
            </a:prstGeom>
            <a:solidFill>
              <a:srgbClr val="149C3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Universidade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</a:t>
              </a:r>
              <a:r>
                <a:rPr lang="en-US" dirty="0" err="1" smtClean="0"/>
                <a:t>os</a:t>
              </a:r>
              <a:r>
                <a:rPr lang="en-US" dirty="0" smtClean="0"/>
                <a:t> </a:t>
              </a:r>
              <a:r>
                <a:rPr lang="en-US" dirty="0" err="1" smtClean="0"/>
                <a:t>próximos</a:t>
              </a:r>
              <a:r>
                <a:rPr lang="en-US" dirty="0" smtClean="0"/>
                <a:t> 10 </a:t>
              </a:r>
              <a:r>
                <a:rPr lang="en-US" dirty="0" err="1" smtClean="0"/>
                <a:t>anos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625" y="1035430"/>
              <a:ext cx="1533619" cy="6212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F</a:t>
              </a:r>
              <a:r>
                <a:rPr lang="en-US" dirty="0" err="1" smtClean="0"/>
                <a:t>ormação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625" y="3272496"/>
              <a:ext cx="1519814" cy="70783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r>
                <a:rPr lang="en-US" dirty="0" err="1" smtClean="0"/>
                <a:t>novação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8625" y="5392214"/>
              <a:ext cx="1562321" cy="72226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</a:t>
              </a:r>
              <a:r>
                <a:rPr lang="en-US" dirty="0" err="1" smtClean="0"/>
                <a:t>esquisa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1418" y="1433907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Autonomia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73994" y="261527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Métodos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5132" y="3220398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Organização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59563" y="377006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Equipamentos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5132" y="492974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Contextos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58911" y="4337926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</a:t>
              </a:r>
              <a:r>
                <a:rPr lang="en-US" dirty="0" err="1" smtClean="0"/>
                <a:t>difícios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10" idx="2"/>
            </p:cNvCxnSpPr>
            <p:nvPr/>
          </p:nvCxnSpPr>
          <p:spPr>
            <a:xfrm>
              <a:off x="1055435" y="1656689"/>
              <a:ext cx="0" cy="155460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64448" y="3893755"/>
              <a:ext cx="0" cy="149845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515618" y="6114482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Comportamentos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30701" y="549322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Financiamentos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02856" y="24531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Mentes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00574" y="831341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Afetos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22244" y="346327"/>
              <a:ext cx="1722888" cy="68910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1822244" y="1035430"/>
              <a:ext cx="1693374" cy="31063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93382" y="1389350"/>
              <a:ext cx="1779174" cy="2981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22244" y="1544042"/>
              <a:ext cx="1693374" cy="48320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93382" y="1656689"/>
              <a:ext cx="1722236" cy="107063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01869" y="1656689"/>
              <a:ext cx="1913749" cy="161580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86419" y="1687467"/>
              <a:ext cx="2029199" cy="22062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56537" y="1687467"/>
              <a:ext cx="2159081" cy="275706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342106" y="1615317"/>
              <a:ext cx="2188595" cy="345254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5" idx="1"/>
            </p:cNvCxnSpPr>
            <p:nvPr/>
          </p:nvCxnSpPr>
          <p:spPr>
            <a:xfrm>
              <a:off x="1356537" y="1687467"/>
              <a:ext cx="2174164" cy="401602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286358" y="1714409"/>
              <a:ext cx="2177141" cy="445779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486419" y="476201"/>
              <a:ext cx="2029199" cy="272414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32" idx="1"/>
            </p:cNvCxnSpPr>
            <p:nvPr/>
          </p:nvCxnSpPr>
          <p:spPr>
            <a:xfrm flipV="1">
              <a:off x="1601869" y="1041611"/>
              <a:ext cx="1998705" cy="223088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822244" y="1714409"/>
              <a:ext cx="1751750" cy="155808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13" idx="1"/>
            </p:cNvCxnSpPr>
            <p:nvPr/>
          </p:nvCxnSpPr>
          <p:spPr>
            <a:xfrm flipV="1">
              <a:off x="1808439" y="2237515"/>
              <a:ext cx="1779334" cy="122575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808439" y="2753394"/>
              <a:ext cx="1765555" cy="94452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17" idx="1"/>
            </p:cNvCxnSpPr>
            <p:nvPr/>
          </p:nvCxnSpPr>
          <p:spPr>
            <a:xfrm flipV="1">
              <a:off x="1783985" y="3430668"/>
              <a:ext cx="1761147" cy="4140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18" idx="1"/>
            </p:cNvCxnSpPr>
            <p:nvPr/>
          </p:nvCxnSpPr>
          <p:spPr>
            <a:xfrm>
              <a:off x="1793382" y="3893755"/>
              <a:ext cx="1766181" cy="8658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515282" y="3922615"/>
              <a:ext cx="1957042" cy="56786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19" idx="1"/>
            </p:cNvCxnSpPr>
            <p:nvPr/>
          </p:nvCxnSpPr>
          <p:spPr>
            <a:xfrm>
              <a:off x="1486419" y="3951475"/>
              <a:ext cx="2058713" cy="118853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356537" y="3893755"/>
              <a:ext cx="2159081" cy="202000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1" idx="2"/>
              <a:endCxn id="59" idx="1"/>
            </p:cNvCxnSpPr>
            <p:nvPr/>
          </p:nvCxnSpPr>
          <p:spPr>
            <a:xfrm>
              <a:off x="1048532" y="3980335"/>
              <a:ext cx="2467086" cy="23444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515282" y="665849"/>
              <a:ext cx="2087574" cy="468443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601869" y="1251880"/>
              <a:ext cx="2000987" cy="409839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793382" y="1854446"/>
              <a:ext cx="1809474" cy="353776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850946" y="2447784"/>
              <a:ext cx="1886747" cy="304544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894239" y="3035813"/>
              <a:ext cx="1751910" cy="266703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822244" y="3627065"/>
              <a:ext cx="1915449" cy="22866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1822244" y="4190604"/>
              <a:ext cx="1915449" cy="182286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1894239" y="4758465"/>
              <a:ext cx="1708617" cy="11552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865537" y="5335849"/>
              <a:ext cx="1708457" cy="663194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22244" y="5928193"/>
              <a:ext cx="1678942" cy="9971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793382" y="6013473"/>
              <a:ext cx="1707804" cy="52154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6058299" y="245310"/>
              <a:ext cx="2542725" cy="2951557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32" idx="3"/>
            </p:cNvCxnSpPr>
            <p:nvPr/>
          </p:nvCxnSpPr>
          <p:spPr>
            <a:xfrm>
              <a:off x="6071100" y="1041611"/>
              <a:ext cx="2154712" cy="215525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5" idx="3"/>
              <a:endCxn id="21" idx="0"/>
            </p:cNvCxnSpPr>
            <p:nvPr/>
          </p:nvCxnSpPr>
          <p:spPr>
            <a:xfrm>
              <a:off x="6071944" y="1644177"/>
              <a:ext cx="2012540" cy="1567120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3" idx="3"/>
            </p:cNvCxnSpPr>
            <p:nvPr/>
          </p:nvCxnSpPr>
          <p:spPr>
            <a:xfrm>
              <a:off x="6058299" y="2237515"/>
              <a:ext cx="1402657" cy="959352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6" idx="3"/>
            </p:cNvCxnSpPr>
            <p:nvPr/>
          </p:nvCxnSpPr>
          <p:spPr>
            <a:xfrm>
              <a:off x="6044520" y="2825544"/>
              <a:ext cx="937155" cy="59125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7" idx="3"/>
              <a:endCxn id="21" idx="1"/>
            </p:cNvCxnSpPr>
            <p:nvPr/>
          </p:nvCxnSpPr>
          <p:spPr>
            <a:xfrm>
              <a:off x="6015658" y="3430668"/>
              <a:ext cx="1009310" cy="9760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8" idx="3"/>
            </p:cNvCxnSpPr>
            <p:nvPr/>
          </p:nvCxnSpPr>
          <p:spPr>
            <a:xfrm flipV="1">
              <a:off x="6030089" y="3697915"/>
              <a:ext cx="951586" cy="28242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6058299" y="3895265"/>
              <a:ext cx="1085169" cy="567862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9" idx="3"/>
            </p:cNvCxnSpPr>
            <p:nvPr/>
          </p:nvCxnSpPr>
          <p:spPr>
            <a:xfrm flipV="1">
              <a:off x="6015658" y="3864895"/>
              <a:ext cx="1445298" cy="127511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102244" y="3845243"/>
              <a:ext cx="1869448" cy="1872681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6015658" y="3864895"/>
              <a:ext cx="2585366" cy="2307308"/>
            </a:xfrm>
            <a:prstGeom prst="straightConnector1">
              <a:avLst/>
            </a:prstGeom>
            <a:ln w="28575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97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Ontem</a:t>
            </a:r>
            <a:r>
              <a:rPr lang="en-US" sz="3600" dirty="0" smtClean="0"/>
              <a:t> e </a:t>
            </a:r>
            <a:r>
              <a:rPr lang="en-US" sz="3600" dirty="0" err="1" smtClean="0"/>
              <a:t>amanhã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Universidade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discurso</a:t>
            </a:r>
            <a:r>
              <a:rPr lang="en-US" sz="3600" dirty="0" smtClean="0"/>
              <a:t> </a:t>
            </a:r>
            <a:r>
              <a:rPr lang="en-US" sz="3600" dirty="0" err="1" smtClean="0"/>
              <a:t>direto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José Tavares, Isabel </a:t>
            </a:r>
            <a:r>
              <a:rPr lang="en-US" sz="3100" dirty="0" err="1" smtClean="0"/>
              <a:t>Alarcão</a:t>
            </a:r>
            <a:r>
              <a:rPr lang="en-US" sz="3100" dirty="0" smtClean="0"/>
              <a:t>, </a:t>
            </a:r>
            <a:r>
              <a:rPr lang="en-US" sz="3100" dirty="0" err="1" smtClean="0"/>
              <a:t>Iria</a:t>
            </a:r>
            <a:r>
              <a:rPr lang="en-US" sz="3100" dirty="0" smtClean="0"/>
              <a:t> Brzezinski 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90407" y="2183713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Ontem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085" y="5127143"/>
            <a:ext cx="2933095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/>
          </a:p>
          <a:p>
            <a:pPr lvl="0" algn="ctr"/>
            <a:r>
              <a:rPr lang="en-US" sz="2400" dirty="0" err="1" smtClean="0"/>
              <a:t>Amanhã</a:t>
            </a:r>
            <a:endParaRPr lang="pt-BR" sz="2400" dirty="0"/>
          </a:p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69572" y="1672067"/>
            <a:ext cx="7601857" cy="4486224"/>
            <a:chOff x="1564794" y="1502701"/>
            <a:chExt cx="7434063" cy="4782591"/>
          </a:xfrm>
        </p:grpSpPr>
        <p:sp>
          <p:nvSpPr>
            <p:cNvPr id="4" name="Rectangle 3"/>
            <p:cNvSpPr/>
            <p:nvPr/>
          </p:nvSpPr>
          <p:spPr>
            <a:xfrm>
              <a:off x="2286000" y="31058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pt-PT" dirty="0" smtClean="0"/>
                <a:t> </a:t>
              </a:r>
              <a:endParaRPr lang="pt-BR" dirty="0" smtClean="0"/>
            </a:p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260990" y="3575583"/>
              <a:ext cx="1737867" cy="846715"/>
            </a:xfrm>
            <a:prstGeom prst="rect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Discurso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direto</a:t>
              </a:r>
              <a:endParaRPr lang="en-US" sz="2800" dirty="0" smtClean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72090" y="2567573"/>
              <a:ext cx="2492750" cy="408888"/>
            </a:xfrm>
            <a:prstGeom prst="rect">
              <a:avLst/>
            </a:prstGeom>
            <a:solidFill>
              <a:srgbClr val="4BACC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Mediação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72090" y="1502701"/>
              <a:ext cx="2492750" cy="40888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Inovação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2090" y="3106223"/>
              <a:ext cx="2492750" cy="408888"/>
            </a:xfrm>
            <a:prstGeom prst="rect">
              <a:avLst/>
            </a:prstGeom>
            <a:solidFill>
              <a:srgbClr val="4BACC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Supervisão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6969" y="3646340"/>
              <a:ext cx="2492750" cy="408888"/>
            </a:xfrm>
            <a:prstGeom prst="rect">
              <a:avLst/>
            </a:prstGeom>
            <a:solidFill>
              <a:srgbClr val="4BACC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Coordenação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6970" y="4195528"/>
              <a:ext cx="2492750" cy="408888"/>
            </a:xfrm>
            <a:prstGeom prst="rect">
              <a:avLst/>
            </a:prstGeom>
            <a:solidFill>
              <a:srgbClr val="4BACC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Educação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6970" y="4764311"/>
              <a:ext cx="2492750" cy="408888"/>
            </a:xfrm>
            <a:prstGeom prst="rect">
              <a:avLst/>
            </a:prstGeom>
            <a:solidFill>
              <a:srgbClr val="4BACC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Avaliação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41850" y="5318019"/>
              <a:ext cx="2492750" cy="408888"/>
            </a:xfrm>
            <a:prstGeom prst="rect">
              <a:avLst/>
            </a:prstGeom>
            <a:solidFill>
              <a:srgbClr val="4BACC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Política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26729" y="5876404"/>
              <a:ext cx="2492750" cy="408888"/>
            </a:xfrm>
            <a:prstGeom prst="rect">
              <a:avLst/>
            </a:prstGeom>
            <a:solidFill>
              <a:srgbClr val="4BACC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Sociedade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73290" y="2039663"/>
              <a:ext cx="2492750" cy="40888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Organização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3" idx="2"/>
              <a:endCxn id="5" idx="0"/>
            </p:cNvCxnSpPr>
            <p:nvPr/>
          </p:nvCxnSpPr>
          <p:spPr>
            <a:xfrm>
              <a:off x="1564794" y="2870634"/>
              <a:ext cx="7839" cy="2256509"/>
            </a:xfrm>
            <a:prstGeom prst="straightConnector1">
              <a:avLst/>
            </a:prstGeom>
            <a:ln w="5715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379960" y="1502701"/>
              <a:ext cx="2465414" cy="201241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381160" y="2289461"/>
              <a:ext cx="2025725" cy="115749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3"/>
            </p:cNvCxnSpPr>
            <p:nvPr/>
          </p:nvCxnSpPr>
          <p:spPr>
            <a:xfrm>
              <a:off x="6364840" y="2772017"/>
              <a:ext cx="1391873" cy="7430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3"/>
            </p:cNvCxnSpPr>
            <p:nvPr/>
          </p:nvCxnSpPr>
          <p:spPr>
            <a:xfrm>
              <a:off x="6364840" y="3310667"/>
              <a:ext cx="881031" cy="4414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0" idx="3"/>
              <a:endCxn id="6" idx="1"/>
            </p:cNvCxnSpPr>
            <p:nvPr/>
          </p:nvCxnSpPr>
          <p:spPr>
            <a:xfrm>
              <a:off x="6349719" y="3850784"/>
              <a:ext cx="911271" cy="1481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1" idx="3"/>
            </p:cNvCxnSpPr>
            <p:nvPr/>
          </p:nvCxnSpPr>
          <p:spPr>
            <a:xfrm flipV="1">
              <a:off x="6349720" y="4195528"/>
              <a:ext cx="911271" cy="2044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381160" y="4422298"/>
              <a:ext cx="1299951" cy="7048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381160" y="4422298"/>
              <a:ext cx="2025725" cy="13046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349720" y="4422298"/>
              <a:ext cx="2495654" cy="18629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039180" y="1799068"/>
              <a:ext cx="787549" cy="49039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054300" y="2274343"/>
              <a:ext cx="787549" cy="237713"/>
            </a:xfrm>
            <a:prstGeom prst="straightConnector1">
              <a:avLst/>
            </a:prstGeom>
            <a:ln w="762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7" idx="1"/>
            </p:cNvCxnSpPr>
            <p:nvPr/>
          </p:nvCxnSpPr>
          <p:spPr>
            <a:xfrm>
              <a:off x="3039180" y="2772017"/>
              <a:ext cx="832910" cy="0"/>
            </a:xfrm>
            <a:prstGeom prst="straightConnector1">
              <a:avLst/>
            </a:prstGeom>
            <a:ln w="762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9" idx="1"/>
            </p:cNvCxnSpPr>
            <p:nvPr/>
          </p:nvCxnSpPr>
          <p:spPr>
            <a:xfrm>
              <a:off x="3039180" y="2870634"/>
              <a:ext cx="832910" cy="4400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27496" y="2870634"/>
              <a:ext cx="999233" cy="881532"/>
            </a:xfrm>
            <a:prstGeom prst="straightConnector1">
              <a:avLst/>
            </a:prstGeom>
            <a:ln w="5715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1" idx="1"/>
            </p:cNvCxnSpPr>
            <p:nvPr/>
          </p:nvCxnSpPr>
          <p:spPr>
            <a:xfrm>
              <a:off x="2525090" y="2870634"/>
              <a:ext cx="1331880" cy="1529338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2" idx="1"/>
            </p:cNvCxnSpPr>
            <p:nvPr/>
          </p:nvCxnSpPr>
          <p:spPr>
            <a:xfrm>
              <a:off x="2286000" y="2870634"/>
              <a:ext cx="1570970" cy="2098121"/>
            </a:xfrm>
            <a:prstGeom prst="straightConnector1">
              <a:avLst/>
            </a:prstGeom>
            <a:ln w="5715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13" idx="1"/>
            </p:cNvCxnSpPr>
            <p:nvPr/>
          </p:nvCxnSpPr>
          <p:spPr>
            <a:xfrm>
              <a:off x="2026120" y="2870634"/>
              <a:ext cx="1815730" cy="2651829"/>
            </a:xfrm>
            <a:prstGeom prst="straightConnector1">
              <a:avLst/>
            </a:prstGeom>
            <a:ln w="5715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14" idx="1"/>
            </p:cNvCxnSpPr>
            <p:nvPr/>
          </p:nvCxnSpPr>
          <p:spPr>
            <a:xfrm>
              <a:off x="1874917" y="2870634"/>
              <a:ext cx="1951812" cy="3210214"/>
            </a:xfrm>
            <a:prstGeom prst="straightConnector1">
              <a:avLst/>
            </a:prstGeom>
            <a:ln w="127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286000" y="1911589"/>
              <a:ext cx="1540729" cy="32155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15" idx="1"/>
            </p:cNvCxnSpPr>
            <p:nvPr/>
          </p:nvCxnSpPr>
          <p:spPr>
            <a:xfrm flipV="1">
              <a:off x="2525090" y="2244107"/>
              <a:ext cx="1348200" cy="2883036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827496" y="2870634"/>
              <a:ext cx="1045794" cy="2256509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039180" y="3446952"/>
              <a:ext cx="834110" cy="17262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054300" y="3998941"/>
              <a:ext cx="772429" cy="13190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054300" y="4574180"/>
              <a:ext cx="787549" cy="866188"/>
            </a:xfrm>
            <a:prstGeom prst="straightConnector1">
              <a:avLst/>
            </a:prstGeom>
            <a:ln w="5715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3069420" y="4975963"/>
              <a:ext cx="725773" cy="5997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069420" y="5575727"/>
              <a:ext cx="757309" cy="1511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827496" y="5814064"/>
              <a:ext cx="999233" cy="471228"/>
            </a:xfrm>
            <a:prstGeom prst="straightConnector1">
              <a:avLst/>
            </a:prstGeom>
            <a:ln w="19050" cmpd="sng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43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6125"/>
            <a:ext cx="8908142" cy="1470025"/>
          </a:xfrm>
        </p:spPr>
        <p:txBody>
          <a:bodyPr>
            <a:noAutofit/>
          </a:bodyPr>
          <a:lstStyle/>
          <a:p>
            <a:r>
              <a:rPr lang="en-US" i="1" dirty="0" err="1"/>
              <a:t>Marcadores</a:t>
            </a:r>
            <a:r>
              <a:rPr lang="en-US" i="1" dirty="0"/>
              <a:t> de </a:t>
            </a:r>
            <a:r>
              <a:rPr lang="en-US" i="1" dirty="0" err="1"/>
              <a:t>formação</a:t>
            </a:r>
            <a:r>
              <a:rPr lang="en-US" i="1" dirty="0"/>
              <a:t>, </a:t>
            </a:r>
            <a:r>
              <a:rPr lang="en-US" i="1" dirty="0" err="1"/>
              <a:t>inovação</a:t>
            </a:r>
            <a:r>
              <a:rPr lang="en-US" i="1" dirty="0"/>
              <a:t> e </a:t>
            </a:r>
            <a:r>
              <a:rPr lang="en-US" i="1" dirty="0" err="1"/>
              <a:t>pesquisa</a:t>
            </a:r>
            <a:r>
              <a:rPr lang="en-US" i="1" dirty="0"/>
              <a:t> </a:t>
            </a:r>
            <a:r>
              <a:rPr lang="en-US" i="1" dirty="0" err="1"/>
              <a:t>para</a:t>
            </a:r>
            <a:r>
              <a:rPr lang="en-US" i="1" dirty="0"/>
              <a:t> </a:t>
            </a:r>
            <a:r>
              <a:rPr lang="en-US" i="1" dirty="0" err="1"/>
              <a:t>Universidade</a:t>
            </a:r>
            <a:r>
              <a:rPr lang="en-US" i="1" dirty="0"/>
              <a:t> dos </a:t>
            </a:r>
            <a:r>
              <a:rPr lang="en-US" i="1" dirty="0" err="1"/>
              <a:t>próximos</a:t>
            </a:r>
            <a:r>
              <a:rPr lang="en-US" i="1" dirty="0"/>
              <a:t> 10 </a:t>
            </a:r>
            <a:r>
              <a:rPr lang="en-US" i="1" dirty="0" err="1"/>
              <a:t>anos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599" y="4031348"/>
            <a:ext cx="6665686" cy="2300506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/>
              <a:t> José Tavares   </a:t>
            </a:r>
          </a:p>
          <a:p>
            <a:r>
              <a:rPr lang="en-US" sz="12800" dirty="0" err="1" smtClean="0"/>
              <a:t>Universidade</a:t>
            </a:r>
            <a:r>
              <a:rPr lang="en-US" sz="12800" dirty="0" smtClean="0"/>
              <a:t> de </a:t>
            </a:r>
            <a:r>
              <a:rPr lang="en-US" sz="12800" dirty="0" err="1" smtClean="0"/>
              <a:t>Aveiro</a:t>
            </a:r>
            <a:r>
              <a:rPr lang="en-US" sz="12800" dirty="0" smtClean="0"/>
              <a:t> – Portugal</a:t>
            </a:r>
          </a:p>
          <a:p>
            <a:r>
              <a:rPr lang="en-US" sz="12800" dirty="0" smtClean="0">
                <a:hlinkClick r:id="rId2"/>
              </a:rPr>
              <a:t>jtav@ua.pt</a:t>
            </a:r>
            <a:endParaRPr lang="en-US" sz="12800" dirty="0" smtClean="0"/>
          </a:p>
          <a:p>
            <a:r>
              <a:rPr lang="en-US" sz="12800" dirty="0"/>
              <a:t> </a:t>
            </a:r>
            <a:r>
              <a:rPr lang="en-US" sz="12800" dirty="0">
                <a:hlinkClick r:id="rId3"/>
              </a:rPr>
              <a:t>http://josetavares.wix.com/josetavares#!news-and-events/</a:t>
            </a:r>
            <a:r>
              <a:rPr lang="en-US" sz="12800" dirty="0" smtClean="0">
                <a:hlinkClick r:id="rId3"/>
              </a:rPr>
              <a:t>c1pz</a:t>
            </a:r>
            <a:endParaRPr lang="en-US" sz="12800" dirty="0" smtClean="0"/>
          </a:p>
          <a:p>
            <a:endParaRPr lang="en-US" sz="12800" dirty="0" smtClean="0"/>
          </a:p>
          <a:p>
            <a:endParaRPr lang="en-US" sz="12800" dirty="0"/>
          </a:p>
        </p:txBody>
      </p:sp>
      <p:sp>
        <p:nvSpPr>
          <p:cNvPr id="4" name="TextBox 3"/>
          <p:cNvSpPr txBox="1"/>
          <p:nvPr/>
        </p:nvSpPr>
        <p:spPr>
          <a:xfrm>
            <a:off x="1342548" y="2866564"/>
            <a:ext cx="670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Obrigado </a:t>
            </a:r>
            <a:r>
              <a:rPr lang="en-US" sz="5400" b="1" dirty="0" err="1" smtClean="0"/>
              <a:t>pela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atenção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9205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925287"/>
            <a:ext cx="6397171" cy="6059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0267" y="-54431"/>
            <a:ext cx="5582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Nine steps for the success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783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288625" y="245310"/>
            <a:ext cx="8710171" cy="6289711"/>
            <a:chOff x="288625" y="245310"/>
            <a:chExt cx="8855375" cy="6289711"/>
          </a:xfrm>
        </p:grpSpPr>
        <p:sp>
          <p:nvSpPr>
            <p:cNvPr id="13" name="Rectangle 12"/>
            <p:cNvSpPr/>
            <p:nvPr/>
          </p:nvSpPr>
          <p:spPr>
            <a:xfrm>
              <a:off x="3587773" y="202724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Tecnologias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24968" y="3211297"/>
              <a:ext cx="2119032" cy="633946"/>
            </a:xfrm>
            <a:prstGeom prst="rect">
              <a:avLst/>
            </a:prstGeom>
            <a:solidFill>
              <a:srgbClr val="149C3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Universidade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</a:t>
              </a:r>
              <a:r>
                <a:rPr lang="en-US" dirty="0" err="1" smtClean="0"/>
                <a:t>os</a:t>
              </a:r>
              <a:r>
                <a:rPr lang="en-US" dirty="0" smtClean="0"/>
                <a:t> </a:t>
              </a:r>
              <a:r>
                <a:rPr lang="en-US" dirty="0" err="1" smtClean="0"/>
                <a:t>próximos</a:t>
              </a:r>
              <a:r>
                <a:rPr lang="en-US" dirty="0" smtClean="0"/>
                <a:t> 10 </a:t>
              </a:r>
              <a:r>
                <a:rPr lang="en-US" dirty="0" err="1" smtClean="0"/>
                <a:t>anos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625" y="1035430"/>
              <a:ext cx="1533619" cy="6212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F</a:t>
              </a:r>
              <a:r>
                <a:rPr lang="en-US" dirty="0" err="1" smtClean="0"/>
                <a:t>ormação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625" y="3272496"/>
              <a:ext cx="1519814" cy="70783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r>
                <a:rPr lang="en-US" dirty="0" err="1" smtClean="0"/>
                <a:t>novação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8625" y="5392214"/>
              <a:ext cx="1562321" cy="72226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</a:t>
              </a:r>
              <a:r>
                <a:rPr lang="en-US" dirty="0" err="1" smtClean="0"/>
                <a:t>esquisa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1418" y="1433907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Autonomia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73994" y="261527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Métodos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5132" y="3220398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Organização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59563" y="3770065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Equipamentos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5132" y="492974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Contextos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58911" y="4337926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</a:t>
              </a:r>
              <a:r>
                <a:rPr lang="en-US" dirty="0" err="1" smtClean="0"/>
                <a:t>difícios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10" idx="2"/>
            </p:cNvCxnSpPr>
            <p:nvPr/>
          </p:nvCxnSpPr>
          <p:spPr>
            <a:xfrm>
              <a:off x="1055435" y="1656689"/>
              <a:ext cx="0" cy="155460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64448" y="3893755"/>
              <a:ext cx="0" cy="149845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515618" y="6114482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Comportamentos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30701" y="5493224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Financiamentos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02856" y="245310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Mentes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00574" y="831341"/>
              <a:ext cx="2470526" cy="42053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Afetos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22244" y="346327"/>
              <a:ext cx="1722888" cy="689103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1822244" y="1035430"/>
              <a:ext cx="1693374" cy="31063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93382" y="1389350"/>
              <a:ext cx="1779174" cy="298117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22244" y="1544042"/>
              <a:ext cx="1693374" cy="483203"/>
            </a:xfrm>
            <a:prstGeom prst="straightConnector1">
              <a:avLst/>
            </a:prstGeom>
            <a:ln w="28575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93382" y="1656689"/>
              <a:ext cx="1722236" cy="1070638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01869" y="1656689"/>
              <a:ext cx="1913749" cy="1615807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86419" y="1687467"/>
              <a:ext cx="2029199" cy="22062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56537" y="1687467"/>
              <a:ext cx="2159081" cy="275706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342106" y="1615317"/>
              <a:ext cx="2188595" cy="3452543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5" idx="1"/>
            </p:cNvCxnSpPr>
            <p:nvPr/>
          </p:nvCxnSpPr>
          <p:spPr>
            <a:xfrm>
              <a:off x="1356537" y="1687467"/>
              <a:ext cx="2174164" cy="401602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286358" y="1714409"/>
              <a:ext cx="2177141" cy="4457793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486419" y="476201"/>
              <a:ext cx="2029199" cy="2724145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32" idx="1"/>
            </p:cNvCxnSpPr>
            <p:nvPr/>
          </p:nvCxnSpPr>
          <p:spPr>
            <a:xfrm flipV="1">
              <a:off x="1601869" y="1041611"/>
              <a:ext cx="1998705" cy="223088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822244" y="1714409"/>
              <a:ext cx="1751750" cy="1558087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13" idx="1"/>
            </p:cNvCxnSpPr>
            <p:nvPr/>
          </p:nvCxnSpPr>
          <p:spPr>
            <a:xfrm flipV="1">
              <a:off x="1808439" y="2237515"/>
              <a:ext cx="1779334" cy="1225757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808439" y="2753394"/>
              <a:ext cx="1765555" cy="94452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17" idx="1"/>
            </p:cNvCxnSpPr>
            <p:nvPr/>
          </p:nvCxnSpPr>
          <p:spPr>
            <a:xfrm flipV="1">
              <a:off x="1783985" y="3430668"/>
              <a:ext cx="1761147" cy="4140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18" idx="1"/>
            </p:cNvCxnSpPr>
            <p:nvPr/>
          </p:nvCxnSpPr>
          <p:spPr>
            <a:xfrm>
              <a:off x="1793382" y="3893755"/>
              <a:ext cx="1766181" cy="8658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515282" y="3922615"/>
              <a:ext cx="1957042" cy="56786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19" idx="1"/>
            </p:cNvCxnSpPr>
            <p:nvPr/>
          </p:nvCxnSpPr>
          <p:spPr>
            <a:xfrm>
              <a:off x="1486419" y="3951475"/>
              <a:ext cx="2058713" cy="118853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356537" y="3893755"/>
              <a:ext cx="2159081" cy="2020008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1" idx="2"/>
              <a:endCxn id="59" idx="1"/>
            </p:cNvCxnSpPr>
            <p:nvPr/>
          </p:nvCxnSpPr>
          <p:spPr>
            <a:xfrm>
              <a:off x="1048532" y="3980335"/>
              <a:ext cx="2467086" cy="234441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515282" y="665849"/>
              <a:ext cx="2087574" cy="4684430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601869" y="1251880"/>
              <a:ext cx="2000987" cy="4098399"/>
            </a:xfrm>
            <a:prstGeom prst="straightConnector1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793382" y="1854446"/>
              <a:ext cx="1809474" cy="353776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850946" y="2447784"/>
              <a:ext cx="1886747" cy="3045440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894239" y="3035813"/>
              <a:ext cx="1751910" cy="266703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822244" y="3627065"/>
              <a:ext cx="1915449" cy="22866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1822244" y="4190604"/>
              <a:ext cx="1915449" cy="1822869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1894239" y="4758465"/>
              <a:ext cx="1708617" cy="115529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865537" y="5335849"/>
              <a:ext cx="1708457" cy="663194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22244" y="5928193"/>
              <a:ext cx="1678942" cy="99710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793382" y="6013473"/>
              <a:ext cx="1707804" cy="52154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6058299" y="245310"/>
              <a:ext cx="2542725" cy="2951557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32" idx="3"/>
            </p:cNvCxnSpPr>
            <p:nvPr/>
          </p:nvCxnSpPr>
          <p:spPr>
            <a:xfrm>
              <a:off x="6071100" y="1041611"/>
              <a:ext cx="2154712" cy="2155256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5" idx="3"/>
              <a:endCxn id="21" idx="0"/>
            </p:cNvCxnSpPr>
            <p:nvPr/>
          </p:nvCxnSpPr>
          <p:spPr>
            <a:xfrm>
              <a:off x="6071944" y="1644177"/>
              <a:ext cx="2012540" cy="1567120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3" idx="3"/>
            </p:cNvCxnSpPr>
            <p:nvPr/>
          </p:nvCxnSpPr>
          <p:spPr>
            <a:xfrm>
              <a:off x="6058299" y="2237515"/>
              <a:ext cx="1402657" cy="959352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6" idx="3"/>
            </p:cNvCxnSpPr>
            <p:nvPr/>
          </p:nvCxnSpPr>
          <p:spPr>
            <a:xfrm>
              <a:off x="6044520" y="2825544"/>
              <a:ext cx="937155" cy="59125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7" idx="3"/>
              <a:endCxn id="21" idx="1"/>
            </p:cNvCxnSpPr>
            <p:nvPr/>
          </p:nvCxnSpPr>
          <p:spPr>
            <a:xfrm>
              <a:off x="6015658" y="3430668"/>
              <a:ext cx="1009310" cy="97602"/>
            </a:xfrm>
            <a:prstGeom prst="straightConnector1">
              <a:avLst/>
            </a:prstGeom>
            <a:ln w="5715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8" idx="3"/>
            </p:cNvCxnSpPr>
            <p:nvPr/>
          </p:nvCxnSpPr>
          <p:spPr>
            <a:xfrm flipV="1">
              <a:off x="6030089" y="3697915"/>
              <a:ext cx="951586" cy="28242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6058299" y="3895265"/>
              <a:ext cx="1085169" cy="567862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9" idx="3"/>
            </p:cNvCxnSpPr>
            <p:nvPr/>
          </p:nvCxnSpPr>
          <p:spPr>
            <a:xfrm flipV="1">
              <a:off x="6015658" y="3864895"/>
              <a:ext cx="1445298" cy="127511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102244" y="3845243"/>
              <a:ext cx="1869448" cy="1872681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6015658" y="3864895"/>
              <a:ext cx="2585366" cy="2307308"/>
            </a:xfrm>
            <a:prstGeom prst="straightConnector1">
              <a:avLst/>
            </a:prstGeom>
            <a:ln w="28575" cmpd="sng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526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Universidade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próximos</a:t>
            </a:r>
            <a:r>
              <a:rPr lang="en-US" b="1" dirty="0" smtClean="0"/>
              <a:t> 10 </a:t>
            </a:r>
            <a:r>
              <a:rPr lang="en-US" b="1" dirty="0" err="1" smtClean="0"/>
              <a:t>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Formação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7" y="1706130"/>
            <a:ext cx="3686135" cy="4737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219" y="1692303"/>
            <a:ext cx="22557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/>
              <a:t>i</a:t>
            </a:r>
            <a:r>
              <a:rPr lang="pt-PT" sz="2400" b="1" i="1" dirty="0" smtClean="0"/>
              <a:t>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/>
              <a:t>p</a:t>
            </a:r>
            <a:r>
              <a:rPr lang="pt-PT" sz="2400" b="1" i="1" dirty="0" smtClean="0"/>
              <a:t>ós-graduada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especializada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i="1" dirty="0" smtClean="0"/>
              <a:t>continuada</a:t>
            </a:r>
            <a:endParaRPr lang="pt-PT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99035" y="4735755"/>
            <a:ext cx="29415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/>
              <a:t>Educação</a:t>
            </a:r>
            <a:endParaRPr lang="pt-PT" sz="2400" dirty="0" smtClean="0"/>
          </a:p>
          <a:p>
            <a:r>
              <a:rPr lang="pt-PT" sz="2400" i="1" dirty="0" err="1" smtClean="0"/>
              <a:t>Educere</a:t>
            </a:r>
            <a:r>
              <a:rPr lang="pt-PT" sz="2400" dirty="0" smtClean="0"/>
              <a:t> “sair, brotar” </a:t>
            </a:r>
          </a:p>
          <a:p>
            <a:r>
              <a:rPr lang="pt-PT" sz="2400" dirty="0" smtClean="0"/>
              <a:t>do seu próprio fundo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30280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7773" y="202724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Tecnologias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24968" y="3211297"/>
            <a:ext cx="2119032" cy="633946"/>
          </a:xfrm>
          <a:prstGeom prst="rect">
            <a:avLst/>
          </a:prstGeom>
          <a:solidFill>
            <a:srgbClr val="149C3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625" y="2942150"/>
            <a:ext cx="2468321" cy="1009976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F</a:t>
            </a:r>
            <a:r>
              <a:rPr lang="en-US" sz="3600" dirty="0" err="1" smtClean="0">
                <a:solidFill>
                  <a:schemeClr val="bg1"/>
                </a:solidFill>
              </a:rPr>
              <a:t>ormação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418" y="1433907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Autonomia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73994" y="261527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Métodos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9586" y="32065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59563" y="377006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45132" y="492974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58911" y="43379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dirty="0" err="1" smtClean="0"/>
              <a:t>difícios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515618" y="6114482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Comportamentos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30701" y="549322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Financiamentos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02856" y="24531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Mentes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00574" y="831341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Afetos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058299" y="245310"/>
            <a:ext cx="2542725" cy="2951557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2" idx="3"/>
          </p:cNvCxnSpPr>
          <p:nvPr/>
        </p:nvCxnSpPr>
        <p:spPr>
          <a:xfrm>
            <a:off x="6071100" y="1041611"/>
            <a:ext cx="2154712" cy="2155256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5" idx="3"/>
            <a:endCxn id="21" idx="0"/>
          </p:cNvCxnSpPr>
          <p:nvPr/>
        </p:nvCxnSpPr>
        <p:spPr>
          <a:xfrm>
            <a:off x="6071944" y="1644177"/>
            <a:ext cx="2012540" cy="1567120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3" idx="3"/>
          </p:cNvCxnSpPr>
          <p:nvPr/>
        </p:nvCxnSpPr>
        <p:spPr>
          <a:xfrm>
            <a:off x="6058299" y="2237515"/>
            <a:ext cx="1402657" cy="959352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6" idx="3"/>
          </p:cNvCxnSpPr>
          <p:nvPr/>
        </p:nvCxnSpPr>
        <p:spPr>
          <a:xfrm>
            <a:off x="6044520" y="2825544"/>
            <a:ext cx="937155" cy="591252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7" idx="3"/>
            <a:endCxn id="21" idx="1"/>
          </p:cNvCxnSpPr>
          <p:nvPr/>
        </p:nvCxnSpPr>
        <p:spPr>
          <a:xfrm>
            <a:off x="6040112" y="3416796"/>
            <a:ext cx="984856" cy="111474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8" idx="3"/>
          </p:cNvCxnSpPr>
          <p:nvPr/>
        </p:nvCxnSpPr>
        <p:spPr>
          <a:xfrm flipV="1">
            <a:off x="6030089" y="3697915"/>
            <a:ext cx="951586" cy="282420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58299" y="3895265"/>
            <a:ext cx="1085169" cy="567862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9" idx="3"/>
          </p:cNvCxnSpPr>
          <p:nvPr/>
        </p:nvCxnSpPr>
        <p:spPr>
          <a:xfrm flipV="1">
            <a:off x="6015658" y="3864895"/>
            <a:ext cx="1445298" cy="1275115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040292" y="3891713"/>
            <a:ext cx="1869448" cy="1872681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015658" y="3864895"/>
            <a:ext cx="2585366" cy="2307308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0" idx="0"/>
          </p:cNvCxnSpPr>
          <p:nvPr/>
        </p:nvCxnSpPr>
        <p:spPr>
          <a:xfrm flipH="1">
            <a:off x="1522786" y="455580"/>
            <a:ext cx="2047917" cy="248657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97129" y="1029672"/>
            <a:ext cx="1687368" cy="184457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20113" y="1672670"/>
            <a:ext cx="1366666" cy="118136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88457" y="2291944"/>
            <a:ext cx="899316" cy="616522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67448" y="2709086"/>
            <a:ext cx="800972" cy="466128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88456" y="3733404"/>
            <a:ext cx="914400" cy="91440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  <a:endCxn id="10" idx="3"/>
          </p:cNvCxnSpPr>
          <p:nvPr/>
        </p:nvCxnSpPr>
        <p:spPr>
          <a:xfrm flipH="1">
            <a:off x="2756946" y="3416796"/>
            <a:ext cx="812640" cy="30342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>
          <a:xfrm>
            <a:off x="2767448" y="3627065"/>
            <a:ext cx="792115" cy="3532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72378" y="3980335"/>
            <a:ext cx="943240" cy="1159675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20113" y="3964260"/>
            <a:ext cx="1310588" cy="1723159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59" idx="1"/>
          </p:cNvCxnSpPr>
          <p:nvPr/>
        </p:nvCxnSpPr>
        <p:spPr>
          <a:xfrm>
            <a:off x="1522786" y="3952126"/>
            <a:ext cx="1992832" cy="237262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69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Inovação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3" y="1752600"/>
            <a:ext cx="4411780" cy="4783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6013" y="1842442"/>
            <a:ext cx="25955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/>
              <a:t>c</a:t>
            </a:r>
            <a:r>
              <a:rPr lang="pt-PT" sz="2400" i="1" dirty="0" smtClean="0"/>
              <a:t>riatividade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/>
              <a:t>e</a:t>
            </a:r>
            <a:r>
              <a:rPr lang="pt-PT" sz="2400" i="1" dirty="0" smtClean="0"/>
              <a:t>ngenho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liberdade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responsabilidade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/>
              <a:t>f</a:t>
            </a:r>
            <a:r>
              <a:rPr lang="pt-PT" sz="2400" i="1" dirty="0" smtClean="0"/>
              <a:t>lexibilidade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autonomia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espontaneidade</a:t>
            </a:r>
            <a:endParaRPr lang="pt-PT" sz="2400" i="1" dirty="0"/>
          </a:p>
        </p:txBody>
      </p:sp>
    </p:spTree>
    <p:extLst>
      <p:ext uri="{BB962C8B-B14F-4D97-AF65-F5344CB8AC3E}">
        <p14:creationId xmlns:p14="http://schemas.microsoft.com/office/powerpoint/2010/main" val="173362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7773" y="202724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Tecnologias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81675" y="3211297"/>
            <a:ext cx="2119032" cy="633946"/>
          </a:xfrm>
          <a:prstGeom prst="rect">
            <a:avLst/>
          </a:prstGeom>
          <a:solidFill>
            <a:srgbClr val="149C3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625" y="2942150"/>
            <a:ext cx="2468321" cy="1009976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Inovação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418" y="1433907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Autonomia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73994" y="261527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Métodos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9586" y="32065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59563" y="377006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45132" y="492974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58911" y="43379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dirty="0" err="1" smtClean="0"/>
              <a:t>difícios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515618" y="6114482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Comportamentos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30701" y="549322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Financiamentos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02856" y="24531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Mentes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00574" y="831341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Afetos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058299" y="245310"/>
            <a:ext cx="2542725" cy="2951557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2" idx="3"/>
          </p:cNvCxnSpPr>
          <p:nvPr/>
        </p:nvCxnSpPr>
        <p:spPr>
          <a:xfrm>
            <a:off x="6071100" y="1041611"/>
            <a:ext cx="2154712" cy="21552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5" idx="3"/>
            <a:endCxn id="21" idx="0"/>
          </p:cNvCxnSpPr>
          <p:nvPr/>
        </p:nvCxnSpPr>
        <p:spPr>
          <a:xfrm>
            <a:off x="6071944" y="1644177"/>
            <a:ext cx="1969247" cy="1567120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3" idx="3"/>
          </p:cNvCxnSpPr>
          <p:nvPr/>
        </p:nvCxnSpPr>
        <p:spPr>
          <a:xfrm>
            <a:off x="6058299" y="2237515"/>
            <a:ext cx="1402657" cy="959352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6" idx="3"/>
          </p:cNvCxnSpPr>
          <p:nvPr/>
        </p:nvCxnSpPr>
        <p:spPr>
          <a:xfrm>
            <a:off x="6044520" y="2825544"/>
            <a:ext cx="937155" cy="591252"/>
          </a:xfrm>
          <a:prstGeom prst="straightConnector1">
            <a:avLst/>
          </a:prstGeom>
          <a:ln w="127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7" idx="3"/>
            <a:endCxn id="21" idx="1"/>
          </p:cNvCxnSpPr>
          <p:nvPr/>
        </p:nvCxnSpPr>
        <p:spPr>
          <a:xfrm>
            <a:off x="6040112" y="3416796"/>
            <a:ext cx="941563" cy="111474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8" idx="3"/>
          </p:cNvCxnSpPr>
          <p:nvPr/>
        </p:nvCxnSpPr>
        <p:spPr>
          <a:xfrm flipV="1">
            <a:off x="6030089" y="3697915"/>
            <a:ext cx="951586" cy="282420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58299" y="3895265"/>
            <a:ext cx="1085169" cy="567862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9" idx="3"/>
          </p:cNvCxnSpPr>
          <p:nvPr/>
        </p:nvCxnSpPr>
        <p:spPr>
          <a:xfrm flipV="1">
            <a:off x="6015658" y="3864895"/>
            <a:ext cx="1445298" cy="1275115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102244" y="3845243"/>
            <a:ext cx="1869448" cy="1872681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015658" y="3864895"/>
            <a:ext cx="2585366" cy="2307308"/>
          </a:xfrm>
          <a:prstGeom prst="straightConnector1">
            <a:avLst/>
          </a:prstGeom>
          <a:ln w="381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0" idx="0"/>
          </p:cNvCxnSpPr>
          <p:nvPr/>
        </p:nvCxnSpPr>
        <p:spPr>
          <a:xfrm flipH="1">
            <a:off x="1522786" y="455580"/>
            <a:ext cx="2047917" cy="248657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97129" y="993386"/>
            <a:ext cx="1687368" cy="18445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20113" y="1672670"/>
            <a:ext cx="1366666" cy="118136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56946" y="2221440"/>
            <a:ext cx="798673" cy="604104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67448" y="2709086"/>
            <a:ext cx="800972" cy="466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88456" y="3733404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  <a:endCxn id="10" idx="3"/>
          </p:cNvCxnSpPr>
          <p:nvPr/>
        </p:nvCxnSpPr>
        <p:spPr>
          <a:xfrm flipH="1">
            <a:off x="2756946" y="3416796"/>
            <a:ext cx="812640" cy="303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>
          <a:xfrm>
            <a:off x="2767448" y="3627065"/>
            <a:ext cx="792115" cy="35327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72378" y="3980335"/>
            <a:ext cx="943240" cy="115967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20113" y="3964260"/>
            <a:ext cx="1310588" cy="1723159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59" idx="1"/>
          </p:cNvCxnSpPr>
          <p:nvPr/>
        </p:nvCxnSpPr>
        <p:spPr>
          <a:xfrm>
            <a:off x="1522786" y="3952126"/>
            <a:ext cx="1992832" cy="2372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12" y="427038"/>
            <a:ext cx="854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Universidade para os próximos 10 anos</a:t>
            </a:r>
            <a:endParaRPr lang="en-US" b="1" dirty="0"/>
          </a:p>
        </p:txBody>
      </p:sp>
      <p:sp>
        <p:nvSpPr>
          <p:cNvPr id="3" name="Vertical Tex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/>
              <a:t>Pesquisa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2" y="1570038"/>
            <a:ext cx="4009079" cy="4708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6817" y="2125311"/>
            <a:ext cx="867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ial Rounded MT Bold"/>
                <a:cs typeface="Arial Rounded MT Bold"/>
              </a:rPr>
              <a:t>?</a:t>
            </a:r>
            <a:endParaRPr lang="en-US" sz="9600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174" y="3848656"/>
            <a:ext cx="22601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Informação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Tratamento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Interpretação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Discussão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Gestão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i="1" dirty="0" smtClean="0"/>
              <a:t>Conhecimento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185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7773" y="202724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Tecnologias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12176" y="3230949"/>
            <a:ext cx="2119032" cy="633946"/>
          </a:xfrm>
          <a:prstGeom prst="rect">
            <a:avLst/>
          </a:prstGeom>
          <a:solidFill>
            <a:srgbClr val="149C3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625" y="2942150"/>
            <a:ext cx="2468321" cy="1009976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Pesquisa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418" y="1433907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Autonomia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73994" y="261527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Métodos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9586" y="32065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59563" y="3770065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Equipamentos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45132" y="492974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58911" y="4337926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dirty="0" err="1" smtClean="0"/>
              <a:t>difícios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515618" y="6114482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Comportamentos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30701" y="5493224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Financiamentos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02856" y="245310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Mentes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00574" y="831341"/>
            <a:ext cx="2470526" cy="420539"/>
          </a:xfrm>
          <a:prstGeom prst="rect">
            <a:avLst/>
          </a:prstGeom>
          <a:solidFill>
            <a:srgbClr val="0000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Afetos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058299" y="245310"/>
            <a:ext cx="2542725" cy="2951557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2" idx="3"/>
          </p:cNvCxnSpPr>
          <p:nvPr/>
        </p:nvCxnSpPr>
        <p:spPr>
          <a:xfrm>
            <a:off x="6071100" y="1041611"/>
            <a:ext cx="2154712" cy="21552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5" idx="3"/>
            <a:endCxn id="21" idx="0"/>
          </p:cNvCxnSpPr>
          <p:nvPr/>
        </p:nvCxnSpPr>
        <p:spPr>
          <a:xfrm>
            <a:off x="6071944" y="1644177"/>
            <a:ext cx="1899748" cy="15867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3" idx="3"/>
          </p:cNvCxnSpPr>
          <p:nvPr/>
        </p:nvCxnSpPr>
        <p:spPr>
          <a:xfrm>
            <a:off x="6058299" y="2237515"/>
            <a:ext cx="1402657" cy="959352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6" idx="3"/>
          </p:cNvCxnSpPr>
          <p:nvPr/>
        </p:nvCxnSpPr>
        <p:spPr>
          <a:xfrm>
            <a:off x="6044520" y="2825544"/>
            <a:ext cx="937155" cy="591252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7" idx="3"/>
            <a:endCxn id="21" idx="1"/>
          </p:cNvCxnSpPr>
          <p:nvPr/>
        </p:nvCxnSpPr>
        <p:spPr>
          <a:xfrm>
            <a:off x="6040112" y="3416796"/>
            <a:ext cx="872064" cy="131126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8" idx="3"/>
          </p:cNvCxnSpPr>
          <p:nvPr/>
        </p:nvCxnSpPr>
        <p:spPr>
          <a:xfrm flipV="1">
            <a:off x="6030089" y="3697915"/>
            <a:ext cx="951586" cy="282420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58299" y="3895265"/>
            <a:ext cx="1085169" cy="567862"/>
          </a:xfrm>
          <a:prstGeom prst="straightConnector1">
            <a:avLst/>
          </a:prstGeom>
          <a:ln w="28575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9" idx="3"/>
          </p:cNvCxnSpPr>
          <p:nvPr/>
        </p:nvCxnSpPr>
        <p:spPr>
          <a:xfrm flipV="1">
            <a:off x="6015658" y="3864895"/>
            <a:ext cx="1445298" cy="127511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102244" y="3845243"/>
            <a:ext cx="1869448" cy="1872681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015658" y="3864895"/>
            <a:ext cx="2585366" cy="2307308"/>
          </a:xfrm>
          <a:prstGeom prst="straightConnector1">
            <a:avLst/>
          </a:prstGeom>
          <a:ln w="19050" cmpd="sng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10" idx="0"/>
          </p:cNvCxnSpPr>
          <p:nvPr/>
        </p:nvCxnSpPr>
        <p:spPr>
          <a:xfrm flipH="1">
            <a:off x="1522786" y="455580"/>
            <a:ext cx="2047917" cy="248657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97129" y="993386"/>
            <a:ext cx="1687368" cy="18445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20113" y="1672670"/>
            <a:ext cx="1366666" cy="118136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56946" y="2221440"/>
            <a:ext cx="798673" cy="60410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67448" y="2709086"/>
            <a:ext cx="800972" cy="466128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88456" y="3733404"/>
            <a:ext cx="914400" cy="914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  <a:endCxn id="10" idx="3"/>
          </p:cNvCxnSpPr>
          <p:nvPr/>
        </p:nvCxnSpPr>
        <p:spPr>
          <a:xfrm flipH="1">
            <a:off x="2756946" y="3416796"/>
            <a:ext cx="812640" cy="303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>
          <a:xfrm>
            <a:off x="2767448" y="3627065"/>
            <a:ext cx="792115" cy="35327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72378" y="3980335"/>
            <a:ext cx="943240" cy="1159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20113" y="3964260"/>
            <a:ext cx="1310588" cy="172315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59" idx="1"/>
          </p:cNvCxnSpPr>
          <p:nvPr/>
        </p:nvCxnSpPr>
        <p:spPr>
          <a:xfrm>
            <a:off x="1522786" y="3952126"/>
            <a:ext cx="1992832" cy="2372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9320</TotalTime>
  <Words>510</Words>
  <Application>Microsoft Macintosh PowerPoint</Application>
  <PresentationFormat>On-screen Show (4:3)</PresentationFormat>
  <Paragraphs>247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Marcadores de formação, inovação e pesquisa para Universidade dos próximos 10 anos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Universidade para os próximos 10 anos</vt:lpstr>
      <vt:lpstr>PowerPoint Presentation</vt:lpstr>
      <vt:lpstr>PowerPoint Presentation</vt:lpstr>
      <vt:lpstr>PowerPoint Presentation</vt:lpstr>
      <vt:lpstr>PowerPoint Presentation</vt:lpstr>
      <vt:lpstr>Ontem e amanhã na Universidade  em discurso direto José Tavares, Isabel Alarcão, Iria Brzezinski  </vt:lpstr>
      <vt:lpstr>Marcadores de formação, inovação e pesquisa para Universidade dos próximos 10 anos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179</cp:revision>
  <cp:lastPrinted>2015-01-24T16:52:30Z</cp:lastPrinted>
  <dcterms:created xsi:type="dcterms:W3CDTF">2015-01-24T12:16:52Z</dcterms:created>
  <dcterms:modified xsi:type="dcterms:W3CDTF">2016-02-08T22:53:40Z</dcterms:modified>
</cp:coreProperties>
</file>